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436" r:id="rId4"/>
    <p:sldId id="443" r:id="rId5"/>
    <p:sldId id="264" r:id="rId6"/>
    <p:sldId id="438" r:id="rId7"/>
    <p:sldId id="319" r:id="rId8"/>
    <p:sldId id="295" r:id="rId9"/>
    <p:sldId id="296" r:id="rId10"/>
    <p:sldId id="290" r:id="rId11"/>
    <p:sldId id="374" r:id="rId12"/>
    <p:sldId id="317" r:id="rId13"/>
    <p:sldId id="318" r:id="rId14"/>
    <p:sldId id="357" r:id="rId15"/>
    <p:sldId id="446" r:id="rId16"/>
    <p:sldId id="447" r:id="rId17"/>
    <p:sldId id="448" r:id="rId18"/>
    <p:sldId id="449" r:id="rId19"/>
    <p:sldId id="452" r:id="rId20"/>
    <p:sldId id="453" r:id="rId21"/>
    <p:sldId id="454" r:id="rId22"/>
    <p:sldId id="333" r:id="rId23"/>
    <p:sldId id="455" r:id="rId24"/>
    <p:sldId id="456" r:id="rId25"/>
    <p:sldId id="457" r:id="rId26"/>
    <p:sldId id="458" r:id="rId27"/>
    <p:sldId id="459" r:id="rId28"/>
    <p:sldId id="460" r:id="rId29"/>
    <p:sldId id="876" r:id="rId30"/>
    <p:sldId id="405" r:id="rId31"/>
    <p:sldId id="406" r:id="rId32"/>
    <p:sldId id="409" r:id="rId33"/>
    <p:sldId id="874" r:id="rId34"/>
    <p:sldId id="875" r:id="rId35"/>
    <p:sldId id="871" r:id="rId36"/>
    <p:sldId id="872" r:id="rId37"/>
    <p:sldId id="351" r:id="rId38"/>
    <p:sldId id="352" r:id="rId39"/>
    <p:sldId id="353" r:id="rId40"/>
    <p:sldId id="354" r:id="rId41"/>
    <p:sldId id="877" r:id="rId42"/>
    <p:sldId id="881" r:id="rId43"/>
    <p:sldId id="882" r:id="rId44"/>
    <p:sldId id="435" r:id="rId45"/>
    <p:sldId id="257" r:id="rId46"/>
  </p:sldIdLst>
  <p:sldSz cx="9906000" cy="6858000" type="A4"/>
  <p:notesSz cx="6718300" cy="9855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24" autoAdjust="0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erWire\Desktop\ESCOWA\Copy%20of%20abs%202009-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erWire\AppData\Local\Temp\gobol10-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erWire\Desktop\ESCOWA\Copy%20of%20abs%202009-20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erWire\AppData\Local\Temp\gobol10-1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mart%20Techn\Desktop\rashid\Copy%20of%20&#1591;&#1576;&#1575;&#1593;&#1577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'ملخص احصاءات '!$B$17</c:f>
              <c:strCache>
                <c:ptCount val="1"/>
                <c:pt idx="0">
                  <c:v>Private Universities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'!$C$15:$K$16</c:f>
              <c:multiLvlStrCache>
                <c:ptCount val="9"/>
                <c:lvl>
                  <c:pt idx="0">
                    <c:v>M</c:v>
                  </c:pt>
                  <c:pt idx="1">
                    <c:v>F</c:v>
                  </c:pt>
                  <c:pt idx="2">
                    <c:v>Total</c:v>
                  </c:pt>
                  <c:pt idx="3">
                    <c:v>M</c:v>
                  </c:pt>
                  <c:pt idx="4">
                    <c:v>F</c:v>
                  </c:pt>
                  <c:pt idx="5">
                    <c:v>Total</c:v>
                  </c:pt>
                  <c:pt idx="6">
                    <c:v>M</c:v>
                  </c:pt>
                  <c:pt idx="7">
                    <c:v>F</c:v>
                  </c:pt>
                  <c:pt idx="8">
                    <c:v>Total</c:v>
                  </c:pt>
                </c:lvl>
                <c:lvl>
                  <c:pt idx="0">
                    <c:v>Bsc</c:v>
                  </c:pt>
                  <c:pt idx="3">
                    <c:v>Diploma</c:v>
                  </c:pt>
                  <c:pt idx="6">
                    <c:v>Total</c:v>
                  </c:pt>
                </c:lvl>
              </c:multiLvlStrCache>
            </c:multiLvlStrRef>
          </c:cat>
          <c:val>
            <c:numRef>
              <c:f>'ملخص احصاءات '!$C$17:$K$17</c:f>
              <c:numCache>
                <c:formatCode>General</c:formatCode>
                <c:ptCount val="9"/>
                <c:pt idx="0">
                  <c:v>167718</c:v>
                </c:pt>
                <c:pt idx="1">
                  <c:v>204627</c:v>
                </c:pt>
                <c:pt idx="2">
                  <c:v>388582</c:v>
                </c:pt>
                <c:pt idx="3">
                  <c:v>47255</c:v>
                </c:pt>
                <c:pt idx="4">
                  <c:v>44508</c:v>
                </c:pt>
                <c:pt idx="5">
                  <c:v>92675</c:v>
                </c:pt>
                <c:pt idx="6">
                  <c:v>214973</c:v>
                </c:pt>
                <c:pt idx="7">
                  <c:v>249135</c:v>
                </c:pt>
                <c:pt idx="8">
                  <c:v>481257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7-4AF5-A4AC-D4E85BE96B85}"/>
            </c:ext>
          </c:extLst>
        </c:ser>
        <c:ser>
          <c:idx val="1"/>
          <c:order val="1"/>
          <c:tx>
            <c:strRef>
              <c:f>'ملخص احصاءات '!$B$18</c:f>
              <c:strCache>
                <c:ptCount val="1"/>
                <c:pt idx="0">
                  <c:v>Private Colleges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'!$C$15:$K$16</c:f>
              <c:multiLvlStrCache>
                <c:ptCount val="9"/>
                <c:lvl>
                  <c:pt idx="0">
                    <c:v>M</c:v>
                  </c:pt>
                  <c:pt idx="1">
                    <c:v>F</c:v>
                  </c:pt>
                  <c:pt idx="2">
                    <c:v>Total</c:v>
                  </c:pt>
                  <c:pt idx="3">
                    <c:v>M</c:v>
                  </c:pt>
                  <c:pt idx="4">
                    <c:v>F</c:v>
                  </c:pt>
                  <c:pt idx="5">
                    <c:v>Total</c:v>
                  </c:pt>
                  <c:pt idx="6">
                    <c:v>M</c:v>
                  </c:pt>
                  <c:pt idx="7">
                    <c:v>F</c:v>
                  </c:pt>
                  <c:pt idx="8">
                    <c:v>Total</c:v>
                  </c:pt>
                </c:lvl>
                <c:lvl>
                  <c:pt idx="0">
                    <c:v>Bsc</c:v>
                  </c:pt>
                  <c:pt idx="3">
                    <c:v>Diploma</c:v>
                  </c:pt>
                  <c:pt idx="6">
                    <c:v>Total</c:v>
                  </c:pt>
                </c:lvl>
              </c:multiLvlStrCache>
            </c:multiLvlStrRef>
          </c:cat>
          <c:val>
            <c:numRef>
              <c:f>'ملخص احصاءات '!$C$18:$K$18</c:f>
              <c:numCache>
                <c:formatCode>General</c:formatCode>
                <c:ptCount val="9"/>
                <c:pt idx="0">
                  <c:v>11955</c:v>
                </c:pt>
                <c:pt idx="1">
                  <c:v>14006</c:v>
                </c:pt>
                <c:pt idx="2">
                  <c:v>25961</c:v>
                </c:pt>
                <c:pt idx="3">
                  <c:v>5435</c:v>
                </c:pt>
                <c:pt idx="4">
                  <c:v>5572</c:v>
                </c:pt>
                <c:pt idx="5">
                  <c:v>11007</c:v>
                </c:pt>
                <c:pt idx="6">
                  <c:v>17390</c:v>
                </c:pt>
                <c:pt idx="7">
                  <c:v>19578</c:v>
                </c:pt>
                <c:pt idx="8">
                  <c:v>36968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C7-4AF5-A4AC-D4E85BE96B85}"/>
            </c:ext>
          </c:extLst>
        </c:ser>
        <c:ser>
          <c:idx val="2"/>
          <c:order val="2"/>
          <c:tx>
            <c:strRef>
              <c:f>'ملخص احصاءات '!$B$19</c:f>
              <c:strCache>
                <c:ptCount val="1"/>
                <c:pt idx="0">
                  <c:v>مجموع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'!$C$15:$K$16</c:f>
              <c:multiLvlStrCache>
                <c:ptCount val="9"/>
                <c:lvl>
                  <c:pt idx="0">
                    <c:v>M</c:v>
                  </c:pt>
                  <c:pt idx="1">
                    <c:v>F</c:v>
                  </c:pt>
                  <c:pt idx="2">
                    <c:v>Total</c:v>
                  </c:pt>
                  <c:pt idx="3">
                    <c:v>M</c:v>
                  </c:pt>
                  <c:pt idx="4">
                    <c:v>F</c:v>
                  </c:pt>
                  <c:pt idx="5">
                    <c:v>Total</c:v>
                  </c:pt>
                  <c:pt idx="6">
                    <c:v>M</c:v>
                  </c:pt>
                  <c:pt idx="7">
                    <c:v>F</c:v>
                  </c:pt>
                  <c:pt idx="8">
                    <c:v>Total</c:v>
                  </c:pt>
                </c:lvl>
                <c:lvl>
                  <c:pt idx="0">
                    <c:v>Bsc</c:v>
                  </c:pt>
                  <c:pt idx="3">
                    <c:v>Diploma</c:v>
                  </c:pt>
                  <c:pt idx="6">
                    <c:v>Total</c:v>
                  </c:pt>
                </c:lvl>
              </c:multiLvlStrCache>
            </c:multiLvlStrRef>
          </c:cat>
          <c:val>
            <c:numRef>
              <c:f>'ملخص احصاءات '!$C$19:$K$19</c:f>
              <c:numCache>
                <c:formatCode>General</c:formatCode>
                <c:ptCount val="9"/>
                <c:pt idx="0">
                  <c:v>179673</c:v>
                </c:pt>
                <c:pt idx="1">
                  <c:v>218633</c:v>
                </c:pt>
                <c:pt idx="2">
                  <c:v>414543</c:v>
                </c:pt>
                <c:pt idx="3">
                  <c:v>52690</c:v>
                </c:pt>
                <c:pt idx="4">
                  <c:v>50080</c:v>
                </c:pt>
                <c:pt idx="5">
                  <c:v>103682</c:v>
                </c:pt>
                <c:pt idx="6">
                  <c:v>232363</c:v>
                </c:pt>
                <c:pt idx="7">
                  <c:v>268713</c:v>
                </c:pt>
                <c:pt idx="8">
                  <c:v>518225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C7-4AF5-A4AC-D4E85BE96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719680"/>
        <c:axId val="106804672"/>
        <c:axId val="0"/>
      </c:bar3DChart>
      <c:catAx>
        <c:axId val="567196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106804672"/>
        <c:crosses val="autoZero"/>
        <c:auto val="1"/>
        <c:lblAlgn val="ctr"/>
        <c:lblOffset val="100"/>
        <c:noMultiLvlLbl val="0"/>
      </c:catAx>
      <c:valAx>
        <c:axId val="1068046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567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11636045494438E-3"/>
          <c:y val="0.92187445319335293"/>
          <c:w val="0.9526732283464568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SA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ar-SA"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Average Intake in various STI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'[gobol10-11.xls]التخصص'!$B$3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'[gobol10-11.xls]التخصص'!$A$4:$A$10</c:f>
              <c:strCache>
                <c:ptCount val="6"/>
                <c:pt idx="1">
                  <c:v>Agriculture</c:v>
                </c:pt>
                <c:pt idx="2">
                  <c:v>Medicine</c:v>
                </c:pt>
                <c:pt idx="3">
                  <c:v>Computer</c:v>
                </c:pt>
                <c:pt idx="4">
                  <c:v>Engineering</c:v>
                </c:pt>
                <c:pt idx="5">
                  <c:v>Services</c:v>
                </c:pt>
              </c:strCache>
            </c:strRef>
          </c:cat>
          <c:val>
            <c:numRef>
              <c:f>'[gobol10-11.xls]التخصص'!$B$4:$B$10</c:f>
              <c:numCache>
                <c:formatCode>General</c:formatCode>
                <c:ptCount val="7"/>
                <c:pt idx="1">
                  <c:v>5154</c:v>
                </c:pt>
                <c:pt idx="2">
                  <c:v>12854</c:v>
                </c:pt>
                <c:pt idx="3">
                  <c:v>18990</c:v>
                </c:pt>
                <c:pt idx="4">
                  <c:v>18858</c:v>
                </c:pt>
                <c:pt idx="5">
                  <c:v>1043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B-4544-85D9-CF809B4AF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06912"/>
        <c:axId val="106807472"/>
      </c:barChart>
      <c:catAx>
        <c:axId val="1068069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106807472"/>
        <c:crosses val="autoZero"/>
        <c:auto val="1"/>
        <c:lblAlgn val="ctr"/>
        <c:lblOffset val="100"/>
        <c:noMultiLvlLbl val="0"/>
      </c:catAx>
      <c:valAx>
        <c:axId val="1068074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10680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444444444502E-2"/>
          <c:y val="0.17997703412073546"/>
          <c:w val="0.85868285214348605"/>
          <c:h val="0.545617526975794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'ملخص احصاءات '!$B$27</c:f>
              <c:strCache>
                <c:ptCount val="1"/>
                <c:pt idx="0">
                  <c:v>Private universities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'!$C$25:$M$26</c:f>
              <c:multiLvlStrCache>
                <c:ptCount val="11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  <c:pt idx="10">
                    <c:v>Total</c:v>
                  </c:pt>
                </c:lvl>
                <c:lvl>
                  <c:pt idx="0">
                    <c:v>Professor</c:v>
                  </c:pt>
                  <c:pt idx="2">
                    <c:v>Assoc. Prof.</c:v>
                  </c:pt>
                  <c:pt idx="4">
                    <c:v>Ass. Prof.</c:v>
                  </c:pt>
                  <c:pt idx="6">
                    <c:v>Lecturer</c:v>
                  </c:pt>
                  <c:pt idx="8">
                    <c:v>Overall</c:v>
                  </c:pt>
                </c:lvl>
              </c:multiLvlStrCache>
            </c:multiLvlStrRef>
          </c:cat>
          <c:val>
            <c:numRef>
              <c:f>'ملخص احصاءات '!$C$27:$M$27</c:f>
              <c:numCache>
                <c:formatCode>General</c:formatCode>
                <c:ptCount val="11"/>
                <c:pt idx="0">
                  <c:v>617</c:v>
                </c:pt>
                <c:pt idx="1">
                  <c:v>22</c:v>
                </c:pt>
                <c:pt idx="2">
                  <c:v>1415</c:v>
                </c:pt>
                <c:pt idx="3">
                  <c:v>179</c:v>
                </c:pt>
                <c:pt idx="4">
                  <c:v>2937</c:v>
                </c:pt>
                <c:pt idx="5">
                  <c:v>1108</c:v>
                </c:pt>
                <c:pt idx="6">
                  <c:v>3407</c:v>
                </c:pt>
                <c:pt idx="7">
                  <c:v>2045</c:v>
                </c:pt>
                <c:pt idx="8">
                  <c:v>8376</c:v>
                </c:pt>
                <c:pt idx="9">
                  <c:v>3354</c:v>
                </c:pt>
                <c:pt idx="10">
                  <c:v>11730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1-47FA-A0A4-84BAD39AF0FE}"/>
            </c:ext>
          </c:extLst>
        </c:ser>
        <c:ser>
          <c:idx val="1"/>
          <c:order val="1"/>
          <c:tx>
            <c:strRef>
              <c:f>'ملخص احصاءات '!$B$28</c:f>
              <c:strCache>
                <c:ptCount val="1"/>
                <c:pt idx="0">
                  <c:v>Private Colleges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'!$C$25:$M$26</c:f>
              <c:multiLvlStrCache>
                <c:ptCount val="11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  <c:pt idx="10">
                    <c:v>Total</c:v>
                  </c:pt>
                </c:lvl>
                <c:lvl>
                  <c:pt idx="0">
                    <c:v>Professor</c:v>
                  </c:pt>
                  <c:pt idx="2">
                    <c:v>Assoc. Prof.</c:v>
                  </c:pt>
                  <c:pt idx="4">
                    <c:v>Ass. Prof.</c:v>
                  </c:pt>
                  <c:pt idx="6">
                    <c:v>Lecturer</c:v>
                  </c:pt>
                  <c:pt idx="8">
                    <c:v>Overall</c:v>
                  </c:pt>
                </c:lvl>
              </c:multiLvlStrCache>
            </c:multiLvlStrRef>
          </c:cat>
          <c:val>
            <c:numRef>
              <c:f>'ملخص احصاءات '!$C$28:$M$28</c:f>
              <c:numCache>
                <c:formatCode>General</c:formatCode>
                <c:ptCount val="11"/>
                <c:pt idx="0">
                  <c:v>50</c:v>
                </c:pt>
                <c:pt idx="1">
                  <c:v>2</c:v>
                </c:pt>
                <c:pt idx="2">
                  <c:v>101</c:v>
                </c:pt>
                <c:pt idx="3">
                  <c:v>10</c:v>
                </c:pt>
                <c:pt idx="4">
                  <c:v>198</c:v>
                </c:pt>
                <c:pt idx="5">
                  <c:v>72</c:v>
                </c:pt>
                <c:pt idx="6">
                  <c:v>344</c:v>
                </c:pt>
                <c:pt idx="7">
                  <c:v>213</c:v>
                </c:pt>
                <c:pt idx="8">
                  <c:v>693</c:v>
                </c:pt>
                <c:pt idx="9">
                  <c:v>297</c:v>
                </c:pt>
                <c:pt idx="10">
                  <c:v>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1-47FA-A0A4-84BAD39AF0FE}"/>
            </c:ext>
          </c:extLst>
        </c:ser>
        <c:ser>
          <c:idx val="2"/>
          <c:order val="2"/>
          <c:tx>
            <c:strRef>
              <c:f>'ملخص احصاءات '!$B$29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multiLvlStrRef>
              <c:f>'ملخص احصاءات '!$C$25:$M$26</c:f>
              <c:multiLvlStrCache>
                <c:ptCount val="11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  <c:pt idx="10">
                    <c:v>Total</c:v>
                  </c:pt>
                </c:lvl>
                <c:lvl>
                  <c:pt idx="0">
                    <c:v>Professor</c:v>
                  </c:pt>
                  <c:pt idx="2">
                    <c:v>Assoc. Prof.</c:v>
                  </c:pt>
                  <c:pt idx="4">
                    <c:v>Ass. Prof.</c:v>
                  </c:pt>
                  <c:pt idx="6">
                    <c:v>Lecturer</c:v>
                  </c:pt>
                  <c:pt idx="8">
                    <c:v>Overall</c:v>
                  </c:pt>
                </c:lvl>
              </c:multiLvlStrCache>
            </c:multiLvlStrRef>
          </c:cat>
          <c:val>
            <c:numRef>
              <c:f>'ملخص احصاءات '!$C$29:$M$29</c:f>
              <c:numCache>
                <c:formatCode>General</c:formatCode>
                <c:ptCount val="11"/>
                <c:pt idx="0">
                  <c:v>667</c:v>
                </c:pt>
                <c:pt idx="1">
                  <c:v>24</c:v>
                </c:pt>
                <c:pt idx="2">
                  <c:v>1516</c:v>
                </c:pt>
                <c:pt idx="3">
                  <c:v>189</c:v>
                </c:pt>
                <c:pt idx="4">
                  <c:v>3135</c:v>
                </c:pt>
                <c:pt idx="5">
                  <c:v>1180</c:v>
                </c:pt>
                <c:pt idx="6">
                  <c:v>3751</c:v>
                </c:pt>
                <c:pt idx="7">
                  <c:v>2258</c:v>
                </c:pt>
                <c:pt idx="8">
                  <c:v>9069</c:v>
                </c:pt>
                <c:pt idx="9">
                  <c:v>3651</c:v>
                </c:pt>
                <c:pt idx="10">
                  <c:v>12720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61-47FA-A0A4-84BAD39AF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810832"/>
        <c:axId val="106811392"/>
        <c:axId val="0"/>
      </c:bar3DChart>
      <c:catAx>
        <c:axId val="1068108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106811392"/>
        <c:crosses val="autoZero"/>
        <c:auto val="1"/>
        <c:lblAlgn val="ctr"/>
        <c:lblOffset val="100"/>
        <c:noMultiLvlLbl val="0"/>
      </c:catAx>
      <c:valAx>
        <c:axId val="10681139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ar-SA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it-IT"/>
          </a:p>
        </c:txPr>
        <c:crossAx val="10681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SA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 b="0"/>
            </a:pPr>
            <a:r>
              <a:rPr lang="en-US" sz="2000" b="0"/>
              <a:t>Foreign  Student in Higher Education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'[gobol10-11.xls]الأجانب'!$B$3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'[gobol10-11.xls]الأجانب'!$A$4:$A$73</c:f>
              <c:strCache>
                <c:ptCount val="70"/>
                <c:pt idx="1">
                  <c:v>Ethopia</c:v>
                </c:pt>
                <c:pt idx="2">
                  <c:v>Eritrea</c:v>
                </c:pt>
                <c:pt idx="3">
                  <c:v>Ausralia</c:v>
                </c:pt>
                <c:pt idx="4">
                  <c:v>Central African</c:v>
                </c:pt>
                <c:pt idx="5">
                  <c:v>Afganistan</c:v>
                </c:pt>
                <c:pt idx="6">
                  <c:v>Jordan</c:v>
                </c:pt>
                <c:pt idx="7">
                  <c:v>UAE</c:v>
                </c:pt>
                <c:pt idx="8">
                  <c:v>Bharain</c:v>
                </c:pt>
                <c:pt idx="9">
                  <c:v>Algeria</c:v>
                </c:pt>
                <c:pt idx="10">
                  <c:v>KSA</c:v>
                </c:pt>
                <c:pt idx="11">
                  <c:v>Senigal</c:v>
                </c:pt>
                <c:pt idx="12">
                  <c:v>Sweden</c:v>
                </c:pt>
                <c:pt idx="13">
                  <c:v>Somalia</c:v>
                </c:pt>
                <c:pt idx="14">
                  <c:v>China</c:v>
                </c:pt>
                <c:pt idx="15">
                  <c:v>Iraq</c:v>
                </c:pt>
                <c:pt idx="16">
                  <c:v>Philippine</c:v>
                </c:pt>
                <c:pt idx="17">
                  <c:v>Cameroon</c:v>
                </c:pt>
                <c:pt idx="18">
                  <c:v>Congo</c:v>
                </c:pt>
                <c:pt idx="19">
                  <c:v>Germany</c:v>
                </c:pt>
                <c:pt idx="20">
                  <c:v>Hungary</c:v>
                </c:pt>
                <c:pt idx="21">
                  <c:v>Morocco</c:v>
                </c:pt>
                <c:pt idx="22">
                  <c:v>Niger</c:v>
                </c:pt>
                <c:pt idx="23">
                  <c:v>India</c:v>
                </c:pt>
                <c:pt idx="24">
                  <c:v>Yemen</c:v>
                </c:pt>
                <c:pt idx="25">
                  <c:v>Greece</c:v>
                </c:pt>
                <c:pt idx="26">
                  <c:v>USA</c:v>
                </c:pt>
                <c:pt idx="27">
                  <c:v>Indonesia</c:v>
                </c:pt>
                <c:pt idx="28">
                  <c:v>Iran</c:v>
                </c:pt>
                <c:pt idx="29">
                  <c:v>Ireland</c:v>
                </c:pt>
                <c:pt idx="30">
                  <c:v>Pakistan</c:v>
                </c:pt>
                <c:pt idx="31">
                  <c:v>UK</c:v>
                </c:pt>
                <c:pt idx="32">
                  <c:v>Bangladesh</c:v>
                </c:pt>
                <c:pt idx="33">
                  <c:v>Burkina Faso</c:v>
                </c:pt>
                <c:pt idx="34">
                  <c:v>Burundi</c:v>
                </c:pt>
                <c:pt idx="35">
                  <c:v>Thailand</c:v>
                </c:pt>
                <c:pt idx="36">
                  <c:v>Turkey</c:v>
                </c:pt>
                <c:pt idx="37">
                  <c:v>Chad</c:v>
                </c:pt>
                <c:pt idx="38">
                  <c:v>Tanzania</c:v>
                </c:pt>
                <c:pt idx="39">
                  <c:v>Togo</c:v>
                </c:pt>
                <c:pt idx="40">
                  <c:v>Tunisia</c:v>
                </c:pt>
                <c:pt idx="41">
                  <c:v>Comoros</c:v>
                </c:pt>
                <c:pt idx="42">
                  <c:v>Djibouti</c:v>
                </c:pt>
                <c:pt idx="43">
                  <c:v>Rwanda</c:v>
                </c:pt>
                <c:pt idx="44">
                  <c:v>Zambia</c:v>
                </c:pt>
                <c:pt idx="45">
                  <c:v>Côte d’Ivoire</c:v>
                </c:pt>
                <c:pt idx="46">
                  <c:v>Syria</c:v>
                </c:pt>
                <c:pt idx="47">
                  <c:v>Sierra Leone</c:v>
                </c:pt>
                <c:pt idx="48">
                  <c:v>Sri Lanka</c:v>
                </c:pt>
                <c:pt idx="49">
                  <c:v>Tajikistan</c:v>
                </c:pt>
                <c:pt idx="50">
                  <c:v>Aman</c:v>
                </c:pt>
                <c:pt idx="51">
                  <c:v>Gambia</c:v>
                </c:pt>
                <c:pt idx="52">
                  <c:v>Ghana</c:v>
                </c:pt>
                <c:pt idx="53">
                  <c:v>Guinea</c:v>
                </c:pt>
                <c:pt idx="54">
                  <c:v>France</c:v>
                </c:pt>
                <c:pt idx="55">
                  <c:v>Palastine</c:v>
                </c:pt>
                <c:pt idx="56">
                  <c:v>Qatar</c:v>
                </c:pt>
                <c:pt idx="57">
                  <c:v>Canada</c:v>
                </c:pt>
                <c:pt idx="58">
                  <c:v>Kenya</c:v>
                </c:pt>
                <c:pt idx="59">
                  <c:v>Lebanon</c:v>
                </c:pt>
                <c:pt idx="60">
                  <c:v>Mali</c:v>
                </c:pt>
                <c:pt idx="61">
                  <c:v>Malaysia</c:v>
                </c:pt>
                <c:pt idx="62">
                  <c:v>Egypt</c:v>
                </c:pt>
                <c:pt idx="63">
                  <c:v>Malawi</c:v>
                </c:pt>
                <c:pt idx="64">
                  <c:v>Murotania</c:v>
                </c:pt>
                <c:pt idx="65">
                  <c:v>Muricious</c:v>
                </c:pt>
                <c:pt idx="66">
                  <c:v>Nigeria</c:v>
                </c:pt>
                <c:pt idx="67">
                  <c:v>Netherland</c:v>
                </c:pt>
                <c:pt idx="68">
                  <c:v>Uganda</c:v>
                </c:pt>
                <c:pt idx="69">
                  <c:v>others</c:v>
                </c:pt>
              </c:strCache>
            </c:strRef>
          </c:cat>
          <c:val>
            <c:numRef>
              <c:f>'[gobol10-11.xls]الأجانب'!$B$4:$B$73</c:f>
              <c:numCache>
                <c:formatCode>General</c:formatCode>
                <c:ptCount val="70"/>
                <c:pt idx="1">
                  <c:v>38</c:v>
                </c:pt>
                <c:pt idx="2">
                  <c:v>97</c:v>
                </c:pt>
                <c:pt idx="3">
                  <c:v>3</c:v>
                </c:pt>
                <c:pt idx="4">
                  <c:v>5</c:v>
                </c:pt>
                <c:pt idx="5">
                  <c:v>12</c:v>
                </c:pt>
                <c:pt idx="6">
                  <c:v>40</c:v>
                </c:pt>
                <c:pt idx="7">
                  <c:v>13</c:v>
                </c:pt>
                <c:pt idx="8">
                  <c:v>1</c:v>
                </c:pt>
                <c:pt idx="9">
                  <c:v>1</c:v>
                </c:pt>
                <c:pt idx="10">
                  <c:v>129</c:v>
                </c:pt>
                <c:pt idx="11">
                  <c:v>14</c:v>
                </c:pt>
                <c:pt idx="12">
                  <c:v>1</c:v>
                </c:pt>
                <c:pt idx="13">
                  <c:v>841</c:v>
                </c:pt>
                <c:pt idx="14">
                  <c:v>18</c:v>
                </c:pt>
                <c:pt idx="15">
                  <c:v>31</c:v>
                </c:pt>
                <c:pt idx="16">
                  <c:v>14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5</c:v>
                </c:pt>
                <c:pt idx="24">
                  <c:v>82</c:v>
                </c:pt>
                <c:pt idx="25">
                  <c:v>1</c:v>
                </c:pt>
                <c:pt idx="26">
                  <c:v>12</c:v>
                </c:pt>
                <c:pt idx="27">
                  <c:v>20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8</c:v>
                </c:pt>
                <c:pt idx="34">
                  <c:v>2</c:v>
                </c:pt>
                <c:pt idx="35">
                  <c:v>49</c:v>
                </c:pt>
                <c:pt idx="36">
                  <c:v>19</c:v>
                </c:pt>
                <c:pt idx="37">
                  <c:v>53</c:v>
                </c:pt>
                <c:pt idx="38">
                  <c:v>26</c:v>
                </c:pt>
                <c:pt idx="39">
                  <c:v>2</c:v>
                </c:pt>
                <c:pt idx="40">
                  <c:v>1</c:v>
                </c:pt>
                <c:pt idx="41">
                  <c:v>117</c:v>
                </c:pt>
                <c:pt idx="42">
                  <c:v>53</c:v>
                </c:pt>
                <c:pt idx="43">
                  <c:v>4</c:v>
                </c:pt>
                <c:pt idx="44">
                  <c:v>4</c:v>
                </c:pt>
                <c:pt idx="45">
                  <c:v>8</c:v>
                </c:pt>
                <c:pt idx="46">
                  <c:v>171</c:v>
                </c:pt>
                <c:pt idx="47">
                  <c:v>4</c:v>
                </c:pt>
                <c:pt idx="48">
                  <c:v>2</c:v>
                </c:pt>
                <c:pt idx="49">
                  <c:v>8</c:v>
                </c:pt>
                <c:pt idx="50">
                  <c:v>3</c:v>
                </c:pt>
                <c:pt idx="51">
                  <c:v>5</c:v>
                </c:pt>
                <c:pt idx="52">
                  <c:v>8</c:v>
                </c:pt>
                <c:pt idx="53">
                  <c:v>12</c:v>
                </c:pt>
                <c:pt idx="54">
                  <c:v>1</c:v>
                </c:pt>
                <c:pt idx="55">
                  <c:v>57</c:v>
                </c:pt>
                <c:pt idx="56">
                  <c:v>143</c:v>
                </c:pt>
                <c:pt idx="57">
                  <c:v>6</c:v>
                </c:pt>
                <c:pt idx="58">
                  <c:v>192</c:v>
                </c:pt>
                <c:pt idx="59">
                  <c:v>2</c:v>
                </c:pt>
                <c:pt idx="60">
                  <c:v>13</c:v>
                </c:pt>
                <c:pt idx="61">
                  <c:v>3</c:v>
                </c:pt>
                <c:pt idx="62">
                  <c:v>41</c:v>
                </c:pt>
                <c:pt idx="63">
                  <c:v>33</c:v>
                </c:pt>
                <c:pt idx="64">
                  <c:v>9</c:v>
                </c:pt>
                <c:pt idx="65">
                  <c:v>7</c:v>
                </c:pt>
                <c:pt idx="66">
                  <c:v>276</c:v>
                </c:pt>
                <c:pt idx="67">
                  <c:v>2</c:v>
                </c:pt>
                <c:pt idx="68">
                  <c:v>25</c:v>
                </c:pt>
                <c:pt idx="69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1A-42BC-9E1C-702254BDF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01904"/>
        <c:axId val="171202464"/>
      </c:barChart>
      <c:catAx>
        <c:axId val="1712019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71202464"/>
        <c:crosses val="autoZero"/>
        <c:auto val="1"/>
        <c:lblAlgn val="ctr"/>
        <c:lblOffset val="100"/>
        <c:noMultiLvlLbl val="0"/>
      </c:catAx>
      <c:valAx>
        <c:axId val="1712024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it-IT"/>
          </a:p>
        </c:txPr>
        <c:crossAx val="17120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SA"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Sheet3!$A$7:$I$7</c:f>
              <c:strCache>
                <c:ptCount val="9"/>
                <c:pt idx="0">
                  <c:v>الزراعية</c:v>
                </c:pt>
                <c:pt idx="1">
                  <c:v>الانسانية</c:v>
                </c:pt>
                <c:pt idx="2">
                  <c:v>التربوية</c:v>
                </c:pt>
                <c:pt idx="3">
                  <c:v>الصحية</c:v>
                </c:pt>
                <c:pt idx="4">
                  <c:v>الاقتصادية</c:v>
                </c:pt>
                <c:pt idx="5">
                  <c:v>الاساسية</c:v>
                </c:pt>
                <c:pt idx="6">
                  <c:v>الهندسية</c:v>
                </c:pt>
                <c:pt idx="7">
                  <c:v>البيطرية</c:v>
                </c:pt>
                <c:pt idx="8">
                  <c:v>المجموع</c:v>
                </c:pt>
              </c:strCache>
            </c:strRef>
          </c:cat>
          <c:val>
            <c:numRef>
              <c:f>Sheet3!$A$8:$I$8</c:f>
              <c:numCache>
                <c:formatCode>General</c:formatCode>
                <c:ptCount val="9"/>
                <c:pt idx="0">
                  <c:v>4.5</c:v>
                </c:pt>
                <c:pt idx="1">
                  <c:v>3</c:v>
                </c:pt>
                <c:pt idx="2">
                  <c:v>0.9</c:v>
                </c:pt>
                <c:pt idx="3">
                  <c:v>3.3</c:v>
                </c:pt>
                <c:pt idx="4">
                  <c:v>0.8</c:v>
                </c:pt>
                <c:pt idx="5">
                  <c:v>3.4</c:v>
                </c:pt>
                <c:pt idx="6">
                  <c:v>4.0999999999999996</c:v>
                </c:pt>
                <c:pt idx="7">
                  <c:v>5.2</c:v>
                </c:pt>
                <c:pt idx="8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6A-4E28-A91B-3B756EA1E3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204704"/>
        <c:axId val="171205264"/>
        <c:axId val="0"/>
      </c:bar3DChart>
      <c:catAx>
        <c:axId val="17120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ar-SA" sz="2800"/>
            </a:pPr>
            <a:endParaRPr lang="it-IT"/>
          </a:p>
        </c:txPr>
        <c:crossAx val="171205264"/>
        <c:crosses val="autoZero"/>
        <c:auto val="1"/>
        <c:lblAlgn val="ctr"/>
        <c:lblOffset val="100"/>
        <c:noMultiLvlLbl val="0"/>
      </c:catAx>
      <c:valAx>
        <c:axId val="17120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12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5-4DFB-9115-E8B94A9F07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5-4DFB-9115-E8B94A9F07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D5-4DFB-9115-E8B94A9F07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5-4DFB-9115-E8B94A9F07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D5-4DFB-9115-E8B94A9F07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D5-4DFB-9115-E8B94A9F074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Sheet2!$B$14:$G$14</c:f>
              <c:strCache>
                <c:ptCount val="6"/>
                <c:pt idx="0">
                  <c:v>others</c:v>
                </c:pt>
                <c:pt idx="1">
                  <c:v>Open funding</c:v>
                </c:pt>
                <c:pt idx="2">
                  <c:v>Research chairs </c:v>
                </c:pt>
                <c:pt idx="3">
                  <c:v>Research groups </c:v>
                </c:pt>
                <c:pt idx="4">
                  <c:v>Center of Excellence</c:v>
                </c:pt>
                <c:pt idx="5">
                  <c:v>Incubator</c:v>
                </c:pt>
              </c:strCache>
            </c:strRef>
          </c:cat>
          <c:val>
            <c:numRef>
              <c:f>Sheet2!$B$15:$G$15</c:f>
              <c:numCache>
                <c:formatCode>General</c:formatCode>
                <c:ptCount val="6"/>
                <c:pt idx="0">
                  <c:v>6</c:v>
                </c:pt>
                <c:pt idx="1">
                  <c:v>30</c:v>
                </c:pt>
                <c:pt idx="2">
                  <c:v>5</c:v>
                </c:pt>
                <c:pt idx="3">
                  <c:v>24</c:v>
                </c:pt>
                <c:pt idx="4">
                  <c:v>10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7D5-4DFB-9115-E8B94A9F074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773045341497E-2"/>
          <c:y val="1.9000798835757473E-2"/>
          <c:w val="0.84521359769534166"/>
          <c:h val="0.9367645338110404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AC-455F-9DCC-AA190F9D5C8E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AC-455F-9DCC-AA190F9D5C8E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AC-455F-9DCC-AA190F9D5C8E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AC-455F-9DCC-AA190F9D5C8E}"/>
              </c:ext>
            </c:extLst>
          </c:dPt>
          <c:dPt>
            <c:idx val="4"/>
            <c:bubble3D val="0"/>
            <c:explosion val="7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AC-455F-9DCC-AA190F9D5C8E}"/>
              </c:ext>
            </c:extLst>
          </c:dPt>
          <c:dPt>
            <c:idx val="5"/>
            <c:bubble3D val="0"/>
            <c:explosion val="1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AC-455F-9DCC-AA190F9D5C8E}"/>
              </c:ext>
            </c:extLst>
          </c:dPt>
          <c:dLbls>
            <c:dLbl>
              <c:idx val="0"/>
              <c:layout>
                <c:manualLayout>
                  <c:x val="-8.8429314619180341E-2"/>
                  <c:y val="8.9616146337337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AC-455F-9DCC-AA190F9D5C8E}"/>
                </c:ext>
                <c:ext xmlns:c15="http://schemas.microsoft.com/office/drawing/2012/chart" uri="{CE6537A1-D6FC-4f65-9D91-7224C49458BB}">
                  <c15:layout>
                    <c:manualLayout>
                      <c:w val="0.12200619268258438"/>
                      <c:h val="9.1321196016189862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046998915900037"/>
                  <c:y val="4.23272202682463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AC-455F-9DCC-AA190F9D5C8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547931303643189"/>
                  <c:y val="-0.17397894842268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EAC-455F-9DCC-AA190F9D5C8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9387967162585E-4"/>
                  <c:y val="-0.265975310726564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EAC-455F-9DCC-AA190F9D5C8E}"/>
                </c:ext>
                <c:ext xmlns:c15="http://schemas.microsoft.com/office/drawing/2012/chart" uri="{CE6537A1-D6FC-4f65-9D91-7224C49458BB}">
                  <c15:layout>
                    <c:manualLayout>
                      <c:w val="0.23947392308857204"/>
                      <c:h val="0.1186360180388895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Sheet1!$B$8:$G$8</c:f>
              <c:strCache>
                <c:ptCount val="6"/>
                <c:pt idx="0">
                  <c:v>others</c:v>
                </c:pt>
                <c:pt idx="1">
                  <c:v>Open funding</c:v>
                </c:pt>
                <c:pt idx="2">
                  <c:v>Research chairs </c:v>
                </c:pt>
                <c:pt idx="3">
                  <c:v>Research groups </c:v>
                </c:pt>
                <c:pt idx="4">
                  <c:v>Center of Excellence</c:v>
                </c:pt>
                <c:pt idx="5">
                  <c:v>Incubator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AC-455F-9DCC-AA190F9D5C8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0F68-EDC0-4626-828C-7C1022C406F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05C3-3700-43B5-AEA3-53120DC918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1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38EC9-A15B-2747-95B9-DD7644FA7689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31900"/>
            <a:ext cx="48037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8969-5C5F-3641-837E-D6138C7839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3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1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11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5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7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C166-3C18-4ABA-93DE-96011B2CCE8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6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7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40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5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2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8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1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48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4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0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2966-F787-8348-825D-D3E1B1BB006F}" type="datetimeFigureOut">
              <a:rPr lang="it-IT" smtClean="0"/>
              <a:t>15/02/2019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2E06-8211-5640-A8F2-D82D384C0C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5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9702" y="4056845"/>
            <a:ext cx="9028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/>
              <a:t>“</a:t>
            </a:r>
            <a:r>
              <a:rPr lang="en-US" sz="2400" b="1" cap="small" dirty="0"/>
              <a:t>The Enhancement of Entrepreneurship in Sudan:  Opportunities Post INSO Project”</a:t>
            </a:r>
          </a:p>
          <a:p>
            <a:pPr algn="ctr"/>
            <a:endParaRPr lang="it-IT" sz="1200" b="1" dirty="0"/>
          </a:p>
          <a:p>
            <a:pPr algn="ctr"/>
            <a:endParaRPr lang="it-IT" sz="1200" b="1" dirty="0"/>
          </a:p>
          <a:p>
            <a:pPr algn="ctr"/>
            <a:r>
              <a:rPr lang="it-IT" sz="1200" b="1" dirty="0"/>
              <a:t>IRISS-CNR</a:t>
            </a:r>
          </a:p>
          <a:p>
            <a:pPr algn="ctr"/>
            <a:r>
              <a:rPr lang="it-IT" sz="1200" b="1" dirty="0"/>
              <a:t>Sala Convegni - Via G. </a:t>
            </a:r>
            <a:r>
              <a:rPr lang="it-IT" sz="1200" b="1" dirty="0" err="1"/>
              <a:t>Sanfelice</a:t>
            </a:r>
            <a:r>
              <a:rPr lang="it-IT" sz="1200" b="1" dirty="0"/>
              <a:t>, 8 Napoli</a:t>
            </a:r>
          </a:p>
          <a:p>
            <a:pPr algn="ctr"/>
            <a:r>
              <a:rPr lang="it-IT" sz="1200" b="1" dirty="0"/>
              <a:t>15 </a:t>
            </a:r>
            <a:r>
              <a:rPr lang="it-IT" sz="1200" b="1" dirty="0" err="1"/>
              <a:t>February</a:t>
            </a:r>
            <a:r>
              <a:rPr lang="it-IT" sz="1200" b="1" dirty="0"/>
              <a:t>, 2019 – 10:30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Administrator\Desktop\Sudan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57338"/>
            <a:ext cx="4724400" cy="4005263"/>
          </a:xfrm>
          <a:prstGeom prst="rect">
            <a:avLst/>
          </a:prstGeom>
          <a:noFill/>
        </p:spPr>
      </p:pic>
      <p:sp>
        <p:nvSpPr>
          <p:cNvPr id="23555" name="TextBox 17"/>
          <p:cNvSpPr txBox="1">
            <a:spLocks noChangeArrowheads="1"/>
          </p:cNvSpPr>
          <p:nvPr/>
        </p:nvSpPr>
        <p:spPr bwMode="auto">
          <a:xfrm>
            <a:off x="887413" y="1981200"/>
            <a:ext cx="1446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Calibri" pitchFamily="34" charset="0"/>
              </a:rPr>
              <a:t>More than </a:t>
            </a:r>
            <a:r>
              <a:rPr lang="en-US" altLang="en-US" sz="8800" b="1" dirty="0">
                <a:solidFill>
                  <a:srgbClr val="C00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23556" name="TextBox 18"/>
          <p:cNvSpPr txBox="1">
            <a:spLocks noChangeArrowheads="1"/>
          </p:cNvSpPr>
          <p:nvPr/>
        </p:nvSpPr>
        <p:spPr bwMode="auto">
          <a:xfrm>
            <a:off x="865189" y="3625096"/>
            <a:ext cx="13350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Calibri" pitchFamily="34" charset="0"/>
              </a:rPr>
              <a:t>Technical colleges</a:t>
            </a:r>
          </a:p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</a:rPr>
              <a:t>Merged into  Sudan Technical university</a:t>
            </a:r>
          </a:p>
          <a:p>
            <a:pPr eaLnBrk="1" hangingPunct="1"/>
            <a:endParaRPr lang="en-US" alt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BF4EE92-795D-4E92-BD23-BE55E72C819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5781675" y="3141664"/>
            <a:ext cx="287338" cy="2873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6645276" y="2312988"/>
            <a:ext cx="468313" cy="4683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6645276" y="3141663"/>
            <a:ext cx="360363" cy="4111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5" name="Oval 12"/>
          <p:cNvSpPr>
            <a:spLocks noChangeArrowheads="1"/>
          </p:cNvSpPr>
          <p:nvPr/>
        </p:nvSpPr>
        <p:spPr bwMode="auto">
          <a:xfrm>
            <a:off x="6034089" y="3429000"/>
            <a:ext cx="358775" cy="325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6" name="Oval 13"/>
          <p:cNvSpPr>
            <a:spLocks noChangeArrowheads="1"/>
          </p:cNvSpPr>
          <p:nvPr/>
        </p:nvSpPr>
        <p:spPr bwMode="auto">
          <a:xfrm>
            <a:off x="5313363" y="2312988"/>
            <a:ext cx="360362" cy="4683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7" name="Oval 18"/>
          <p:cNvSpPr>
            <a:spLocks noChangeArrowheads="1"/>
          </p:cNvSpPr>
          <p:nvPr/>
        </p:nvSpPr>
        <p:spPr bwMode="auto">
          <a:xfrm>
            <a:off x="3800476" y="4292600"/>
            <a:ext cx="360363" cy="4397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8" name="Oval 21"/>
          <p:cNvSpPr>
            <a:spLocks noChangeArrowheads="1"/>
          </p:cNvSpPr>
          <p:nvPr/>
        </p:nvSpPr>
        <p:spPr bwMode="auto">
          <a:xfrm>
            <a:off x="5054600" y="3733800"/>
            <a:ext cx="431800" cy="4397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9" name="Oval 23"/>
          <p:cNvSpPr>
            <a:spLocks noChangeArrowheads="1"/>
          </p:cNvSpPr>
          <p:nvPr/>
        </p:nvSpPr>
        <p:spPr bwMode="auto">
          <a:xfrm>
            <a:off x="4881564" y="4797425"/>
            <a:ext cx="358775" cy="325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41" name="Oval 38"/>
          <p:cNvSpPr>
            <a:spLocks noChangeArrowheads="1"/>
          </p:cNvSpPr>
          <p:nvPr/>
        </p:nvSpPr>
        <p:spPr bwMode="auto">
          <a:xfrm>
            <a:off x="5983289" y="2433638"/>
            <a:ext cx="358775" cy="4381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42" name="Oval 40"/>
          <p:cNvSpPr>
            <a:spLocks noChangeArrowheads="1"/>
          </p:cNvSpPr>
          <p:nvPr/>
        </p:nvSpPr>
        <p:spPr bwMode="auto">
          <a:xfrm>
            <a:off x="6392863" y="3716338"/>
            <a:ext cx="360362" cy="366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/>
              <a:t>1</a:t>
            </a:r>
            <a:endParaRPr lang="en-US"/>
          </a:p>
        </p:txBody>
      </p:sp>
      <p:sp>
        <p:nvSpPr>
          <p:cNvPr id="22543" name="Oval 13"/>
          <p:cNvSpPr>
            <a:spLocks noChangeArrowheads="1"/>
          </p:cNvSpPr>
          <p:nvPr/>
        </p:nvSpPr>
        <p:spPr bwMode="auto">
          <a:xfrm>
            <a:off x="5673725" y="3592513"/>
            <a:ext cx="368300" cy="412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44" name="Oval 38"/>
          <p:cNvSpPr>
            <a:spLocks noChangeArrowheads="1"/>
          </p:cNvSpPr>
          <p:nvPr/>
        </p:nvSpPr>
        <p:spPr bwMode="auto">
          <a:xfrm>
            <a:off x="6213476" y="4352926"/>
            <a:ext cx="358775" cy="3794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70" name="TextBox 19"/>
          <p:cNvSpPr txBox="1">
            <a:spLocks noChangeArrowheads="1"/>
          </p:cNvSpPr>
          <p:nvPr/>
        </p:nvSpPr>
        <p:spPr bwMode="auto">
          <a:xfrm>
            <a:off x="1066800" y="762001"/>
            <a:ext cx="8305800" cy="9048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1">
              <a:spcBef>
                <a:spcPct val="2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Unique Geographical Distribution</a:t>
            </a:r>
          </a:p>
          <a:p>
            <a:pPr marL="457200" indent="-457200" algn="ctr" rtl="1">
              <a:spcBef>
                <a:spcPct val="2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Technical colleges</a:t>
            </a:r>
            <a:endParaRPr lang="ar-SA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120" y="2646027"/>
            <a:ext cx="7290054" cy="1499616"/>
          </a:xfrm>
        </p:spPr>
        <p:txBody>
          <a:bodyPr/>
          <a:lstStyle/>
          <a:p>
            <a:r>
              <a:rPr lang="en-US" dirty="0"/>
              <a:t>Innovation system</a:t>
            </a: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22" y="1751340"/>
            <a:ext cx="2819048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AAFBAB1-FAE4-4EC6-9880-8434CFAF243F}"/>
              </a:ext>
            </a:extLst>
          </p:cNvPr>
          <p:cNvSpPr/>
          <p:nvPr/>
        </p:nvSpPr>
        <p:spPr>
          <a:xfrm>
            <a:off x="3733800" y="1925638"/>
            <a:ext cx="2362200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SRI Agency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B1860A-6DFF-4220-9510-1F086411A6D4}"/>
              </a:ext>
            </a:extLst>
          </p:cNvPr>
          <p:cNvSpPr/>
          <p:nvPr/>
        </p:nvSpPr>
        <p:spPr>
          <a:xfrm>
            <a:off x="3625850" y="4287838"/>
            <a:ext cx="1803400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Universities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9574A1D-C6BA-429D-A70B-4BFC0AAA831C}"/>
              </a:ext>
            </a:extLst>
          </p:cNvPr>
          <p:cNvSpPr/>
          <p:nvPr/>
        </p:nvSpPr>
        <p:spPr>
          <a:xfrm>
            <a:off x="1447800" y="4287838"/>
            <a:ext cx="2046288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R&amp;D institutes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0C0FF41-2AEE-4733-B19C-483B65949630}"/>
              </a:ext>
            </a:extLst>
          </p:cNvPr>
          <p:cNvSpPr/>
          <p:nvPr/>
        </p:nvSpPr>
        <p:spPr>
          <a:xfrm>
            <a:off x="5648325" y="5354638"/>
            <a:ext cx="1371600" cy="5715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SAS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81CFEB9-389A-4110-93A5-57C70765F1A5}"/>
              </a:ext>
            </a:extLst>
          </p:cNvPr>
          <p:cNvSpPr/>
          <p:nvPr/>
        </p:nvSpPr>
        <p:spPr>
          <a:xfrm>
            <a:off x="3127376" y="5354638"/>
            <a:ext cx="2301875" cy="6477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Africa Technology City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7C87426-769A-4C1C-A4EF-FB155A244CE8}"/>
              </a:ext>
            </a:extLst>
          </p:cNvPr>
          <p:cNvSpPr/>
          <p:nvPr/>
        </p:nvSpPr>
        <p:spPr>
          <a:xfrm>
            <a:off x="7239000" y="4298950"/>
            <a:ext cx="1828800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Research Chairs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5358D8E-0C07-4D5B-8348-316415358D05}"/>
              </a:ext>
            </a:extLst>
          </p:cNvPr>
          <p:cNvSpPr/>
          <p:nvPr/>
        </p:nvSpPr>
        <p:spPr>
          <a:xfrm>
            <a:off x="5618164" y="4298950"/>
            <a:ext cx="1468437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COE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C42AAD5-B399-41C2-8003-CBE8F6507A06}"/>
              </a:ext>
            </a:extLst>
          </p:cNvPr>
          <p:cNvSpPr/>
          <p:nvPr/>
        </p:nvSpPr>
        <p:spPr>
          <a:xfrm>
            <a:off x="7207251" y="5337176"/>
            <a:ext cx="1704975" cy="665163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Central Lab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022DBF38-3FF8-43C5-8B48-EAA9AE4D5312}"/>
              </a:ext>
            </a:extLst>
          </p:cNvPr>
          <p:cNvSpPr/>
          <p:nvPr/>
        </p:nvSpPr>
        <p:spPr>
          <a:xfrm>
            <a:off x="3733800" y="935038"/>
            <a:ext cx="2362200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STI Council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579BC5F8-DAF9-4CFC-94CA-48E87C5D1B53}"/>
              </a:ext>
            </a:extLst>
          </p:cNvPr>
          <p:cNvSpPr/>
          <p:nvPr/>
        </p:nvSpPr>
        <p:spPr>
          <a:xfrm>
            <a:off x="914400" y="1925638"/>
            <a:ext cx="2395538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Scientific Research Committee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4C923611-0D0A-444E-9B75-43F80C85368D}"/>
              </a:ext>
            </a:extLst>
          </p:cNvPr>
          <p:cNvSpPr/>
          <p:nvPr/>
        </p:nvSpPr>
        <p:spPr>
          <a:xfrm>
            <a:off x="6684963" y="936625"/>
            <a:ext cx="2362200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STI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F8C6856-1FBD-4B1D-9F21-9507F91191C6}"/>
              </a:ext>
            </a:extLst>
          </p:cNvPr>
          <p:cNvSpPr/>
          <p:nvPr/>
        </p:nvSpPr>
        <p:spPr>
          <a:xfrm>
            <a:off x="3625851" y="2992438"/>
            <a:ext cx="2855913" cy="6858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Research Projects Funding Committee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47E5E2F-6825-4AD0-A5D8-252431D69FCC}"/>
              </a:ext>
            </a:extLst>
          </p:cNvPr>
          <p:cNvCxnSpPr>
            <a:stCxn id="16" idx="1"/>
            <a:endCxn id="14" idx="3"/>
          </p:cNvCxnSpPr>
          <p:nvPr/>
        </p:nvCxnSpPr>
        <p:spPr>
          <a:xfrm flipH="1" flipV="1">
            <a:off x="6096001" y="1277939"/>
            <a:ext cx="588963" cy="1587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2A2224F-D302-4067-8133-540DD7B252BB}"/>
              </a:ext>
            </a:extLst>
          </p:cNvPr>
          <p:cNvCxnSpPr>
            <a:stCxn id="5" idx="1"/>
            <a:endCxn id="15" idx="3"/>
          </p:cNvCxnSpPr>
          <p:nvPr/>
        </p:nvCxnSpPr>
        <p:spPr>
          <a:xfrm flipH="1">
            <a:off x="2895600" y="2268538"/>
            <a:ext cx="838200" cy="0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26DE0A8-E52E-47DC-927F-721B1268832A}"/>
              </a:ext>
            </a:extLst>
          </p:cNvPr>
          <p:cNvCxnSpPr>
            <a:stCxn id="5" idx="0"/>
            <a:endCxn id="14" idx="2"/>
          </p:cNvCxnSpPr>
          <p:nvPr/>
        </p:nvCxnSpPr>
        <p:spPr>
          <a:xfrm flipV="1">
            <a:off x="4914900" y="1620838"/>
            <a:ext cx="0" cy="304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793446C-6D72-4E3A-B221-9036318B313E}"/>
              </a:ext>
            </a:extLst>
          </p:cNvPr>
          <p:cNvCxnSpPr>
            <a:stCxn id="17" idx="0"/>
            <a:endCxn id="5" idx="2"/>
          </p:cNvCxnSpPr>
          <p:nvPr/>
        </p:nvCxnSpPr>
        <p:spPr>
          <a:xfrm flipV="1">
            <a:off x="4914900" y="2611438"/>
            <a:ext cx="0" cy="381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2B1C304-FA21-48EE-91BE-32F16F7BA993}"/>
              </a:ext>
            </a:extLst>
          </p:cNvPr>
          <p:cNvCxnSpPr>
            <a:stCxn id="17" idx="2"/>
            <a:endCxn id="7" idx="0"/>
          </p:cNvCxnSpPr>
          <p:nvPr/>
        </p:nvCxnSpPr>
        <p:spPr>
          <a:xfrm flipH="1">
            <a:off x="2471738" y="3678238"/>
            <a:ext cx="2443162" cy="609600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91C3DC0-5F37-4A41-932D-31D7959F8FA1}"/>
              </a:ext>
            </a:extLst>
          </p:cNvPr>
          <p:cNvCxnSpPr>
            <a:stCxn id="17" idx="2"/>
            <a:endCxn id="6" idx="0"/>
          </p:cNvCxnSpPr>
          <p:nvPr/>
        </p:nvCxnSpPr>
        <p:spPr>
          <a:xfrm flipH="1">
            <a:off x="4349750" y="3678238"/>
            <a:ext cx="565150" cy="609600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C20583B-4E7C-4104-813F-FD5F2C633646}"/>
              </a:ext>
            </a:extLst>
          </p:cNvPr>
          <p:cNvCxnSpPr>
            <a:stCxn id="17" idx="2"/>
            <a:endCxn id="12" idx="0"/>
          </p:cNvCxnSpPr>
          <p:nvPr/>
        </p:nvCxnSpPr>
        <p:spPr>
          <a:xfrm>
            <a:off x="4914901" y="3678238"/>
            <a:ext cx="1077913" cy="620712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9E85C8D7-CACA-4F78-922F-25E2C483306E}"/>
              </a:ext>
            </a:extLst>
          </p:cNvPr>
          <p:cNvCxnSpPr>
            <a:stCxn id="17" idx="2"/>
            <a:endCxn id="10" idx="0"/>
          </p:cNvCxnSpPr>
          <p:nvPr/>
        </p:nvCxnSpPr>
        <p:spPr>
          <a:xfrm>
            <a:off x="4914900" y="3678238"/>
            <a:ext cx="2933700" cy="620712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A7694C1-9421-4599-BBE2-859A3305CD8C}"/>
              </a:ext>
            </a:extLst>
          </p:cNvPr>
          <p:cNvSpPr/>
          <p:nvPr/>
        </p:nvSpPr>
        <p:spPr>
          <a:xfrm>
            <a:off x="6858000" y="2001839"/>
            <a:ext cx="2362200" cy="598487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Publication Committee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64C4BFF-38B8-4A3F-84AF-06FB783837E9}"/>
              </a:ext>
            </a:extLst>
          </p:cNvPr>
          <p:cNvCxnSpPr>
            <a:stCxn id="42" idx="1"/>
            <a:endCxn id="5" idx="3"/>
          </p:cNvCxnSpPr>
          <p:nvPr/>
        </p:nvCxnSpPr>
        <p:spPr>
          <a:xfrm flipH="1" flipV="1">
            <a:off x="6096000" y="2268539"/>
            <a:ext cx="762000" cy="141287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8A3038FE-0943-40E6-8077-6B37EA5A10BF}"/>
              </a:ext>
            </a:extLst>
          </p:cNvPr>
          <p:cNvSpPr/>
          <p:nvPr/>
        </p:nvSpPr>
        <p:spPr>
          <a:xfrm>
            <a:off x="6858000" y="2676525"/>
            <a:ext cx="2438400" cy="4572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SR Ethics Committee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44A18643-BE26-4DC6-B399-AF9E6C31B804}"/>
              </a:ext>
            </a:extLst>
          </p:cNvPr>
          <p:cNvCxnSpPr>
            <a:stCxn id="50" idx="1"/>
            <a:endCxn id="5" idx="3"/>
          </p:cNvCxnSpPr>
          <p:nvPr/>
        </p:nvCxnSpPr>
        <p:spPr>
          <a:xfrm flipH="1" flipV="1">
            <a:off x="6096000" y="2268539"/>
            <a:ext cx="762000" cy="636587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A52E2116-5217-486C-886A-76D61BE0F6F7}"/>
              </a:ext>
            </a:extLst>
          </p:cNvPr>
          <p:cNvSpPr/>
          <p:nvPr/>
        </p:nvSpPr>
        <p:spPr>
          <a:xfrm>
            <a:off x="6858000" y="3209926"/>
            <a:ext cx="1752600" cy="468313"/>
          </a:xfrm>
          <a:prstGeom prst="roundRect">
            <a:avLst/>
          </a:prstGeom>
          <a:solidFill>
            <a:srgbClr val="33CC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IPO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1D8618B0-64EE-4E64-A069-BFE5E15B36BA}"/>
              </a:ext>
            </a:extLst>
          </p:cNvPr>
          <p:cNvCxnSpPr>
            <a:stCxn id="54" idx="1"/>
            <a:endCxn id="5" idx="3"/>
          </p:cNvCxnSpPr>
          <p:nvPr/>
        </p:nvCxnSpPr>
        <p:spPr>
          <a:xfrm flipH="1" flipV="1">
            <a:off x="6096000" y="2268538"/>
            <a:ext cx="762000" cy="1174750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0BD6AD4F-4264-4908-B3BE-DA158541860C}"/>
              </a:ext>
            </a:extLst>
          </p:cNvPr>
          <p:cNvSpPr/>
          <p:nvPr/>
        </p:nvSpPr>
        <p:spPr>
          <a:xfrm>
            <a:off x="3733800" y="277814"/>
            <a:ext cx="2362200" cy="484187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STI Structure</a:t>
            </a:r>
          </a:p>
        </p:txBody>
      </p:sp>
      <p:pic>
        <p:nvPicPr>
          <p:cNvPr id="24605" name="Picture 5">
            <a:extLst>
              <a:ext uri="{FF2B5EF4-FFF2-40B4-BE49-F238E27FC236}">
                <a16:creationId xmlns:a16="http://schemas.microsoft.com/office/drawing/2014/main" xmlns="" id="{B58B4394-483F-4450-AE14-E40A41D3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D6672ACA-DB57-45B4-8140-FBCE3D6C1103}"/>
              </a:ext>
            </a:extLst>
          </p:cNvPr>
          <p:cNvSpPr/>
          <p:nvPr/>
        </p:nvSpPr>
        <p:spPr>
          <a:xfrm>
            <a:off x="952500" y="2897188"/>
            <a:ext cx="23241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Innovation Committee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E4F1FA2-F2BD-45B5-BDEB-124F0CC0C919}"/>
              </a:ext>
            </a:extLst>
          </p:cNvPr>
          <p:cNvSpPr/>
          <p:nvPr/>
        </p:nvSpPr>
        <p:spPr>
          <a:xfrm>
            <a:off x="838200" y="5354638"/>
            <a:ext cx="2101850" cy="6477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Promotion and Commercialization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F71A818-27EB-4812-A91A-9FE9CCD60CEF}"/>
              </a:ext>
            </a:extLst>
          </p:cNvPr>
          <p:cNvSpPr/>
          <p:nvPr/>
        </p:nvSpPr>
        <p:spPr>
          <a:xfrm>
            <a:off x="7915275" y="3589338"/>
            <a:ext cx="996950" cy="5064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NTTO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B497C56E-0EF4-486F-A037-55B2BF5E7979}"/>
              </a:ext>
            </a:extLst>
          </p:cNvPr>
          <p:cNvSpPr/>
          <p:nvPr/>
        </p:nvSpPr>
        <p:spPr>
          <a:xfrm rot="5400000">
            <a:off x="4708208" y="2865162"/>
            <a:ext cx="305340" cy="7130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?????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6DB2E40-421B-4331-AF88-9B926E2C34C2}"/>
              </a:ext>
            </a:extLst>
          </p:cNvPr>
          <p:cNvSpPr/>
          <p:nvPr/>
        </p:nvSpPr>
        <p:spPr>
          <a:xfrm>
            <a:off x="2497138" y="669926"/>
            <a:ext cx="996950" cy="5064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CF252385-2BEC-4F23-81FA-4008D51CA20A}"/>
              </a:ext>
            </a:extLst>
          </p:cNvPr>
          <p:cNvSpPr/>
          <p:nvPr/>
        </p:nvSpPr>
        <p:spPr>
          <a:xfrm>
            <a:off x="6481764" y="173038"/>
            <a:ext cx="2325687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STI </a:t>
            </a:r>
            <a:r>
              <a:rPr lang="en-US" sz="2000" b="1" dirty="0" err="1">
                <a:solidFill>
                  <a:schemeClr val="bg1"/>
                </a:solidFill>
              </a:rPr>
              <a:t>Observetory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65E843A9-EEF2-48C6-B3BE-D84A7226F61E}"/>
              </a:ext>
            </a:extLst>
          </p:cNvPr>
          <p:cNvCxnSpPr>
            <a:stCxn id="5" idx="1"/>
            <a:endCxn id="31" idx="3"/>
          </p:cNvCxnSpPr>
          <p:nvPr/>
        </p:nvCxnSpPr>
        <p:spPr>
          <a:xfrm flipH="1">
            <a:off x="3276600" y="2268538"/>
            <a:ext cx="457200" cy="971550"/>
          </a:xfrm>
          <a:prstGeom prst="straightConnector1">
            <a:avLst/>
          </a:prstGeom>
          <a:ln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3" name="Slide Number Placeholder 1">
            <a:extLst>
              <a:ext uri="{FF2B5EF4-FFF2-40B4-BE49-F238E27FC236}">
                <a16:creationId xmlns:a16="http://schemas.microsoft.com/office/drawing/2014/main" xmlns="" id="{E9370A3A-BE4E-4D4B-8D40-317CFF11D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935E9E-24CF-4BBE-8DAA-7F7293A4FEEA}" type="slidenum">
              <a:rPr lang="en-US" altLang="ar-SA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12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1" grpId="0" animBg="1"/>
      <p:bldP spid="33" grpId="0" animBg="1"/>
      <p:bldP spid="34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xmlns="" id="{FE8F36BD-EDC6-4464-A7BB-36A5690D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STI R&amp;D Institutes</a:t>
            </a:r>
            <a:endParaRPr lang="ar-SA" altLang="ar-SA"/>
          </a:p>
        </p:txBody>
      </p:sp>
      <p:pic>
        <p:nvPicPr>
          <p:cNvPr id="25603" name="Picture 14">
            <a:extLst>
              <a:ext uri="{FF2B5EF4-FFF2-40B4-BE49-F238E27FC236}">
                <a16:creationId xmlns:a16="http://schemas.microsoft.com/office/drawing/2014/main" xmlns="" id="{2C1EF7FC-E76B-43AD-86D0-05CE59CB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084389"/>
            <a:ext cx="45720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820C23C-193F-4949-B0F5-C798F90394D0}"/>
              </a:ext>
            </a:extLst>
          </p:cNvPr>
          <p:cNvSpPr/>
          <p:nvPr/>
        </p:nvSpPr>
        <p:spPr>
          <a:xfrm>
            <a:off x="6809097" y="1335025"/>
            <a:ext cx="1965277" cy="562015"/>
          </a:xfrm>
          <a:prstGeom prst="roundRect">
            <a:avLst/>
          </a:prstGeom>
          <a:solidFill>
            <a:srgbClr val="0000FF"/>
          </a:solidFill>
          <a:scene3d>
            <a:camera prst="orthographicFront"/>
            <a:lightRig rig="harsh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Industry (P&amp;P)</a:t>
            </a:r>
            <a:endParaRPr lang="ar-SA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6E137E9-C2F1-4550-9AAD-E029EE3E2658}"/>
              </a:ext>
            </a:extLst>
          </p:cNvPr>
          <p:cNvSpPr/>
          <p:nvPr/>
        </p:nvSpPr>
        <p:spPr>
          <a:xfrm>
            <a:off x="6809096" y="2272626"/>
            <a:ext cx="1965277" cy="562015"/>
          </a:xfrm>
          <a:prstGeom prst="roundRect">
            <a:avLst/>
          </a:prstGeom>
          <a:solidFill>
            <a:srgbClr val="0000FF"/>
          </a:solidFill>
          <a:scene3d>
            <a:camera prst="orthographicFront"/>
            <a:lightRig rig="harsh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ARRC</a:t>
            </a:r>
            <a:endParaRPr lang="ar-SA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122429F-4440-4551-B68C-EA19CBDB0CEC}"/>
              </a:ext>
            </a:extLst>
          </p:cNvPr>
          <p:cNvSpPr/>
          <p:nvPr/>
        </p:nvSpPr>
        <p:spPr>
          <a:xfrm>
            <a:off x="6774124" y="3210227"/>
            <a:ext cx="1965277" cy="562015"/>
          </a:xfrm>
          <a:prstGeom prst="roundRect">
            <a:avLst/>
          </a:prstGeom>
          <a:solidFill>
            <a:srgbClr val="0000FF"/>
          </a:solidFill>
          <a:scene3d>
            <a:camera prst="orthographicFront"/>
            <a:lightRig rig="harsh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ARC</a:t>
            </a:r>
            <a:endParaRPr lang="ar-SA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C3399F1-C0EB-4B86-BC30-103F86AA4455}"/>
              </a:ext>
            </a:extLst>
          </p:cNvPr>
          <p:cNvSpPr/>
          <p:nvPr/>
        </p:nvSpPr>
        <p:spPr>
          <a:xfrm>
            <a:off x="6809096" y="4147828"/>
            <a:ext cx="1965277" cy="562015"/>
          </a:xfrm>
          <a:prstGeom prst="roundRect">
            <a:avLst/>
          </a:prstGeom>
          <a:solidFill>
            <a:srgbClr val="0000FF"/>
          </a:solidFill>
          <a:scene3d>
            <a:camera prst="orthographicFront"/>
            <a:lightRig rig="harsh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International Fund Agencies</a:t>
            </a:r>
            <a:endParaRPr lang="ar-SA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F6EA4DA1-AA0C-4C4C-BF8F-9CADCFE0814F}"/>
              </a:ext>
            </a:extLst>
          </p:cNvPr>
          <p:cNvSpPr/>
          <p:nvPr/>
        </p:nvSpPr>
        <p:spPr>
          <a:xfrm>
            <a:off x="6774123" y="5085429"/>
            <a:ext cx="1965277" cy="562015"/>
          </a:xfrm>
          <a:prstGeom prst="roundRect">
            <a:avLst/>
          </a:prstGeom>
          <a:solidFill>
            <a:srgbClr val="0000FF"/>
          </a:solidFill>
          <a:scene3d>
            <a:camera prst="orthographicFront"/>
            <a:lightRig rig="harsh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NGOs</a:t>
            </a:r>
            <a:endParaRPr lang="ar-SA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17FB000-1E1D-47B5-A29A-08E31E8971E5}"/>
              </a:ext>
            </a:extLst>
          </p:cNvPr>
          <p:cNvSpPr/>
          <p:nvPr/>
        </p:nvSpPr>
        <p:spPr>
          <a:xfrm>
            <a:off x="6017525" y="1637731"/>
            <a:ext cx="421374" cy="4380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en-US" sz="2400" dirty="0"/>
              <a:t>Bridges</a:t>
            </a:r>
            <a:endParaRPr lang="ar-SA" sz="2400" dirty="0"/>
          </a:p>
        </p:txBody>
      </p:sp>
      <p:sp>
        <p:nvSpPr>
          <p:cNvPr id="25620" name="Slide Number Placeholder 1">
            <a:extLst>
              <a:ext uri="{FF2B5EF4-FFF2-40B4-BE49-F238E27FC236}">
                <a16:creationId xmlns:a16="http://schemas.microsoft.com/office/drawing/2014/main" xmlns="" id="{212855E9-A669-4B6B-ACB5-A45D3904F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B13A90-8900-4CA4-894F-1E10B7F0E022}" type="slidenum">
              <a:rPr lang="en-US" altLang="ar-SA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13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:\Users\FierWire\Desktop\مخرجات البحث العلمى\IMG-20180603-WA0009.jpg">
            <a:extLst>
              <a:ext uri="{FF2B5EF4-FFF2-40B4-BE49-F238E27FC236}">
                <a16:creationId xmlns:a16="http://schemas.microsoft.com/office/drawing/2014/main" xmlns="" id="{5E1A263D-85C8-45DE-8D7E-EF0EB883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3125" r="20821" b="3571"/>
          <a:stretch>
            <a:fillRect/>
          </a:stretch>
        </p:blipFill>
        <p:spPr bwMode="auto">
          <a:xfrm>
            <a:off x="1752600" y="381001"/>
            <a:ext cx="37655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>
            <a:extLst>
              <a:ext uri="{FF2B5EF4-FFF2-40B4-BE49-F238E27FC236}">
                <a16:creationId xmlns:a16="http://schemas.microsoft.com/office/drawing/2014/main" xmlns="" id="{26B1EA7F-6BEC-4355-9C65-91931F71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3"/>
          <a:stretch>
            <a:fillRect/>
          </a:stretch>
        </p:blipFill>
        <p:spPr bwMode="auto">
          <a:xfrm>
            <a:off x="3743326" y="2736850"/>
            <a:ext cx="283051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xmlns="" id="{FEAEDAE4-EBCE-491D-95D8-01339F7D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47664"/>
            <a:ext cx="2667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82088436-4105-470C-BA4B-52F512D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800"/>
            <a:ext cx="7772400" cy="1143000"/>
          </a:xfrm>
        </p:spPr>
        <p:txBody>
          <a:bodyPr/>
          <a:lstStyle/>
          <a:p>
            <a:r>
              <a:rPr lang="en-US" altLang="en-US" sz="1800"/>
              <a:t>Average student's intake per year for Sudanese universities in various levels.</a:t>
            </a:r>
            <a:endParaRPr lang="ar-SA" altLang="en-US" sz="1800"/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xmlns="" id="{7AB98D8D-A449-43A6-8930-7EA223140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631D13-2120-4D32-BED0-C56E5CBC57C4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15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90F67F2-C10F-46D3-B7FC-CF4816EA42E1}"/>
              </a:ext>
            </a:extLst>
          </p:cNvPr>
          <p:cNvGraphicFramePr/>
          <p:nvPr/>
        </p:nvGraphicFramePr>
        <p:xfrm>
          <a:off x="1524000" y="1828800"/>
          <a:ext cx="68580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8EE904EA-442F-4649-A506-CC471099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xmlns="" id="{C8CE5DAC-4F8C-4B8E-BB5B-0849909EB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8BC33-01C0-4DE7-8C6D-C6CFC41ED21D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16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0AADB64-B8F3-4B7D-AB8E-F58CB1FC26A1}"/>
              </a:ext>
            </a:extLst>
          </p:cNvPr>
          <p:cNvGraphicFramePr/>
          <p:nvPr/>
        </p:nvGraphicFramePr>
        <p:xfrm>
          <a:off x="1295400" y="16764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439F1-F0F4-4252-B095-A2BAB89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830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cs typeface="+mn-cs"/>
              </a:rPr>
              <a:t>     The average number of staff in Sudanese universities</a:t>
            </a:r>
            <a:endParaRPr lang="ar-SA" sz="2000" b="1" dirty="0">
              <a:cs typeface="+mn-cs"/>
            </a:endParaRP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xmlns="" id="{81334A8D-5275-4D2A-BC54-77797CFA5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02E25F-897C-47C3-ABB0-EE70B4F05AF9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17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B03503C-5C87-46D2-ACF7-A086B74D5098}"/>
              </a:ext>
            </a:extLst>
          </p:cNvPr>
          <p:cNvGraphicFramePr/>
          <p:nvPr/>
        </p:nvGraphicFramePr>
        <p:xfrm>
          <a:off x="1143000" y="1938338"/>
          <a:ext cx="7086600" cy="42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C80AA693-8F37-440C-A75E-35121090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xmlns="" id="{6BF11BB2-8B86-4751-94C7-27E49F391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F665E3-A4ED-43C3-860C-763BCFAE0A06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18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82365D29-66C3-4EE5-9DFF-0467B62E6253}"/>
              </a:ext>
            </a:extLst>
          </p:cNvPr>
          <p:cNvGraphicFramePr/>
          <p:nvPr/>
        </p:nvGraphicFramePr>
        <p:xfrm>
          <a:off x="762000" y="1417638"/>
          <a:ext cx="8305800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EABCE1B9-B810-4E1B-8622-8E0FA43B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7162800" cy="1143000"/>
          </a:xfrm>
        </p:spPr>
        <p:txBody>
          <a:bodyPr/>
          <a:lstStyle/>
          <a:p>
            <a:r>
              <a:rPr lang="en-US" altLang="en-US" sz="2400" b="1"/>
              <a:t>Internet Penetration in around the country</a:t>
            </a:r>
            <a:endParaRPr lang="ar-SA" altLang="en-US" sz="2400"/>
          </a:p>
        </p:txBody>
      </p:sp>
      <p:sp>
        <p:nvSpPr>
          <p:cNvPr id="20483" name="Slide Number Placeholder 2">
            <a:extLst>
              <a:ext uri="{FF2B5EF4-FFF2-40B4-BE49-F238E27FC236}">
                <a16:creationId xmlns:a16="http://schemas.microsoft.com/office/drawing/2014/main" xmlns="" id="{80D40C3C-AE35-4FEE-9B64-1D43438DC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02E4B1-84BD-47E6-A8F4-F3D064E071AD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19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xmlns="" id="{B9DD72A5-64E4-4596-8442-C0D7B7A4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5453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8303" y="4056845"/>
            <a:ext cx="86068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/>
              <a:t>The role of Research Institutions to the development of entrepreneurship in Sudan</a:t>
            </a:r>
          </a:p>
          <a:p>
            <a:pPr algn="ctr"/>
            <a:r>
              <a:rPr lang="en-GB" b="1" dirty="0"/>
              <a:t>Rashid </a:t>
            </a:r>
            <a:r>
              <a:rPr lang="en-GB" b="1" dirty="0" err="1"/>
              <a:t>Abdelhaleem</a:t>
            </a:r>
            <a:r>
              <a:rPr lang="en-GB" b="1" dirty="0"/>
              <a:t> SAEED</a:t>
            </a:r>
            <a:r>
              <a:rPr lang="en-GB" i="1" dirty="0"/>
              <a:t> </a:t>
            </a:r>
            <a:r>
              <a:rPr lang="en-GB" b="1" dirty="0"/>
              <a:t>ABDELHALEEM</a:t>
            </a:r>
            <a:r>
              <a:rPr lang="en-GB" dirty="0"/>
              <a:t>, </a:t>
            </a:r>
          </a:p>
          <a:p>
            <a:pPr algn="ctr"/>
            <a:r>
              <a:rPr lang="en-US" i="1" dirty="0"/>
              <a:t>Scientific Research and Innovation Commission (SRIC), Ministry of Higher Education and Scientific Research (MOHE)</a:t>
            </a:r>
            <a:endParaRPr lang="en-US" dirty="0"/>
          </a:p>
          <a:p>
            <a:pPr algn="ctr"/>
            <a:r>
              <a:rPr lang="en-US" sz="2000" b="1" cap="small" dirty="0"/>
              <a:t/>
            </a:r>
            <a:br>
              <a:rPr lang="en-US" sz="2000" b="1" cap="small" dirty="0"/>
            </a:br>
            <a:r>
              <a:rPr lang="en-US" sz="2000" b="1" cap="small" dirty="0"/>
              <a:t>Institute</a:t>
            </a:r>
            <a:endParaRPr lang="it-IT" sz="2000" b="1" dirty="0"/>
          </a:p>
          <a:p>
            <a:pPr algn="ctr"/>
            <a:endParaRPr lang="it-IT" sz="2000" b="1" dirty="0"/>
          </a:p>
          <a:p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01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E35B98E0-40D0-4807-A85A-7D54D26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/>
          <a:lstStyle/>
          <a:p>
            <a:r>
              <a:rPr lang="en-US" altLang="ar-SA"/>
              <a:t>MOHE’s Research Priorities</a:t>
            </a:r>
            <a:endParaRPr lang="ar-SA" altLang="en-US"/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xmlns="" id="{637278F6-6587-4B6F-85C3-6B9705255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CE8C3-7A91-4686-9AAF-ECFB7A42A8BD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20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D8927-45C9-45E1-A31E-15DAE4F3F171}"/>
              </a:ext>
            </a:extLst>
          </p:cNvPr>
          <p:cNvSpPr txBox="1"/>
          <p:nvPr/>
        </p:nvSpPr>
        <p:spPr>
          <a:xfrm>
            <a:off x="1219200" y="1771650"/>
            <a:ext cx="7696200" cy="4400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1. </a:t>
            </a:r>
            <a:r>
              <a:rPr lang="en-US" sz="2000" dirty="0">
                <a:solidFill>
                  <a:srgbClr val="FF0000"/>
                </a:solidFill>
              </a:rPr>
              <a:t>Manufacturing</a:t>
            </a:r>
            <a:r>
              <a:rPr lang="en-US" sz="2000" dirty="0"/>
              <a:t> of Local Resources</a:t>
            </a:r>
            <a:br>
              <a:rPr lang="en-US" sz="2000" dirty="0"/>
            </a:br>
            <a:r>
              <a:rPr lang="en-US" sz="2000" dirty="0"/>
              <a:t>2. Water harvesting</a:t>
            </a:r>
            <a:br>
              <a:rPr lang="en-US" sz="2000" dirty="0"/>
            </a:br>
            <a:r>
              <a:rPr lang="en-US" sz="2000" dirty="0"/>
              <a:t>3. Renewable Energy</a:t>
            </a:r>
            <a:br>
              <a:rPr lang="en-US" sz="2000" dirty="0"/>
            </a:br>
            <a:r>
              <a:rPr lang="en-US" sz="2000" dirty="0"/>
              <a:t>4. Power Systems Planning</a:t>
            </a:r>
            <a:br>
              <a:rPr lang="en-US" sz="2000" dirty="0"/>
            </a:br>
            <a:r>
              <a:rPr lang="en-US" sz="2000" dirty="0"/>
              <a:t>5. improve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transmission and distribution</a:t>
            </a:r>
            <a:br>
              <a:rPr lang="en-US" sz="2000" dirty="0"/>
            </a:br>
            <a:r>
              <a:rPr lang="en-US" sz="2000" dirty="0"/>
              <a:t>6. foundations and </a:t>
            </a:r>
            <a:r>
              <a:rPr lang="en-US" sz="2000" dirty="0">
                <a:solidFill>
                  <a:srgbClr val="FF0000"/>
                </a:solidFill>
              </a:rPr>
              <a:t>building materials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Mining Research</a:t>
            </a:r>
            <a:br>
              <a:rPr lang="en-US" sz="2000" dirty="0"/>
            </a:br>
            <a:r>
              <a:rPr lang="en-US" sz="2000" dirty="0"/>
              <a:t>8. </a:t>
            </a:r>
            <a:r>
              <a:rPr lang="en-US" sz="2000" dirty="0">
                <a:solidFill>
                  <a:srgbClr val="FF0000"/>
                </a:solidFill>
              </a:rPr>
              <a:t>Wastewater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9. types of </a:t>
            </a:r>
            <a:r>
              <a:rPr lang="en-US" sz="2000" dirty="0">
                <a:solidFill>
                  <a:srgbClr val="FF0000"/>
                </a:solidFill>
              </a:rPr>
              <a:t>cancer-</a:t>
            </a:r>
            <a:r>
              <a:rPr lang="en-US" sz="2000" dirty="0"/>
              <a:t>causing Sudan and the challenges of the services provided</a:t>
            </a:r>
            <a:br>
              <a:rPr lang="en-US" sz="2000" dirty="0"/>
            </a:br>
            <a:r>
              <a:rPr lang="en-US" sz="2000" dirty="0"/>
              <a:t>10. </a:t>
            </a:r>
            <a:r>
              <a:rPr lang="en-US" sz="2000" dirty="0">
                <a:solidFill>
                  <a:srgbClr val="FF0000"/>
                </a:solidFill>
              </a:rPr>
              <a:t>nutritional problems </a:t>
            </a:r>
            <a:r>
              <a:rPr lang="en-US" sz="2000" dirty="0"/>
              <a:t>and their determinants middle of </a:t>
            </a:r>
            <a:r>
              <a:rPr lang="en-US" sz="2000" dirty="0">
                <a:solidFill>
                  <a:srgbClr val="FF0000"/>
                </a:solidFill>
              </a:rPr>
              <a:t>mothers and children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/>
              <a:t>11. microbes resistant to </a:t>
            </a:r>
            <a:r>
              <a:rPr lang="en-US" sz="2000" dirty="0">
                <a:solidFill>
                  <a:srgbClr val="FF0000"/>
                </a:solidFill>
              </a:rPr>
              <a:t>antibiotics </a:t>
            </a:r>
            <a:r>
              <a:rPr lang="en-US" sz="2000" dirty="0"/>
              <a:t>and rationalize consumption</a:t>
            </a:r>
            <a:br>
              <a:rPr lang="en-US" sz="2000" dirty="0"/>
            </a:br>
            <a:r>
              <a:rPr lang="en-US" sz="2000" dirty="0"/>
              <a:t>12. neglected diseases</a:t>
            </a:r>
            <a:endParaRPr lang="ar-SA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10249667-ABB8-478B-A593-BCC721E8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/>
          <a:lstStyle/>
          <a:p>
            <a:r>
              <a:rPr lang="en-US" altLang="ar-SA"/>
              <a:t>MOHE’s Research Priorities</a:t>
            </a:r>
            <a:endParaRPr lang="ar-SA" altLang="en-US"/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xmlns="" id="{2F6DA7CA-A4DA-49C1-9B5A-A2B63C626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6F3686-886C-48EC-97D8-640A8C2D71F3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21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80EA1F-6826-4F09-87BC-4D3D5CFD49CB}"/>
              </a:ext>
            </a:extLst>
          </p:cNvPr>
          <p:cNvSpPr txBox="1"/>
          <p:nvPr/>
        </p:nvSpPr>
        <p:spPr>
          <a:xfrm>
            <a:off x="1219200" y="1651000"/>
            <a:ext cx="7696200" cy="50165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13. Upgrade </a:t>
            </a:r>
            <a:r>
              <a:rPr lang="en-US" sz="2000" dirty="0">
                <a:solidFill>
                  <a:srgbClr val="FF0000"/>
                </a:solidFill>
              </a:rPr>
              <a:t>Sudanese personal behavior </a:t>
            </a:r>
            <a:r>
              <a:rPr lang="en-US" sz="2000" dirty="0"/>
              <a:t>and maintain their value</a:t>
            </a:r>
          </a:p>
          <a:p>
            <a:pPr eaLnBrk="1" hangingPunct="1">
              <a:defRPr/>
            </a:pPr>
            <a:r>
              <a:rPr lang="en-US" sz="2000" dirty="0"/>
              <a:t>14. </a:t>
            </a:r>
            <a:r>
              <a:rPr lang="en-US" sz="2000" dirty="0">
                <a:solidFill>
                  <a:srgbClr val="FF0000"/>
                </a:solidFill>
              </a:rPr>
              <a:t>Encyclopedia</a:t>
            </a:r>
            <a:r>
              <a:rPr lang="en-US" sz="2000" dirty="0"/>
              <a:t> Sudanese cities</a:t>
            </a:r>
          </a:p>
          <a:p>
            <a:pPr eaLnBrk="1" hangingPunct="1">
              <a:defRPr/>
            </a:pPr>
            <a:r>
              <a:rPr lang="en-US" sz="2000" dirty="0"/>
              <a:t>15. improve quality and productivity and reduce the cost of </a:t>
            </a:r>
            <a:r>
              <a:rPr lang="en-US" sz="2000" dirty="0">
                <a:solidFill>
                  <a:srgbClr val="FF0000"/>
                </a:solidFill>
              </a:rPr>
              <a:t>strategic crops</a:t>
            </a:r>
          </a:p>
          <a:p>
            <a:pPr eaLnBrk="1" hangingPunct="1">
              <a:defRPr/>
            </a:pPr>
            <a:r>
              <a:rPr lang="en-US" sz="2000" dirty="0"/>
              <a:t>16. maximizing the yield of </a:t>
            </a:r>
            <a:r>
              <a:rPr lang="en-US" sz="2000" dirty="0">
                <a:solidFill>
                  <a:srgbClr val="FF0000"/>
                </a:solidFill>
              </a:rPr>
              <a:t>horticultural exports series</a:t>
            </a:r>
          </a:p>
          <a:p>
            <a:pPr eaLnBrk="1" hangingPunct="1">
              <a:defRPr/>
            </a:pPr>
            <a:r>
              <a:rPr lang="en-US" sz="2000" dirty="0"/>
              <a:t>17. Combat </a:t>
            </a:r>
            <a:r>
              <a:rPr lang="en-US" sz="2000" dirty="0">
                <a:solidFill>
                  <a:srgbClr val="FF0000"/>
                </a:solidFill>
              </a:rPr>
              <a:t>Desertification</a:t>
            </a:r>
          </a:p>
          <a:p>
            <a:pPr eaLnBrk="1" hangingPunct="1">
              <a:defRPr/>
            </a:pPr>
            <a:r>
              <a:rPr lang="en-US" sz="2000" dirty="0"/>
              <a:t>18. </a:t>
            </a:r>
            <a:r>
              <a:rPr lang="en-US" sz="2000" dirty="0">
                <a:solidFill>
                  <a:srgbClr val="FF0000"/>
                </a:solidFill>
              </a:rPr>
              <a:t>population mobility</a:t>
            </a:r>
            <a:r>
              <a:rPr lang="en-US" sz="2000" dirty="0"/>
              <a:t>.</a:t>
            </a:r>
          </a:p>
          <a:p>
            <a:pPr eaLnBrk="1" hangingPunct="1">
              <a:defRPr/>
            </a:pPr>
            <a:r>
              <a:rPr lang="en-US" sz="2000" dirty="0"/>
              <a:t>19. </a:t>
            </a:r>
            <a:r>
              <a:rPr lang="en-US" sz="2000" dirty="0">
                <a:solidFill>
                  <a:srgbClr val="FF0000"/>
                </a:solidFill>
              </a:rPr>
              <a:t>language teaching </a:t>
            </a:r>
            <a:r>
              <a:rPr lang="en-US" sz="2000" dirty="0"/>
              <a:t>policies in Sudan</a:t>
            </a:r>
          </a:p>
          <a:p>
            <a:pPr eaLnBrk="1" hangingPunct="1">
              <a:defRPr/>
            </a:pPr>
            <a:r>
              <a:rPr lang="en-US" sz="2000" dirty="0"/>
              <a:t>20. dimensions of economic and social</a:t>
            </a:r>
            <a:r>
              <a:rPr lang="en-US" sz="2000" dirty="0">
                <a:solidFill>
                  <a:srgbClr val="FF0000"/>
                </a:solidFill>
              </a:rPr>
              <a:t> Mining </a:t>
            </a:r>
            <a:r>
              <a:rPr lang="en-US" sz="2000" dirty="0"/>
              <a:t>in Sudan and its impact on the environment.</a:t>
            </a:r>
          </a:p>
          <a:p>
            <a:pPr eaLnBrk="1" hangingPunct="1">
              <a:defRPr/>
            </a:pPr>
            <a:r>
              <a:rPr lang="en-US" sz="2000" dirty="0"/>
              <a:t>21. </a:t>
            </a:r>
            <a:r>
              <a:rPr lang="en-US" sz="2000" dirty="0">
                <a:solidFill>
                  <a:srgbClr val="FF0000"/>
                </a:solidFill>
              </a:rPr>
              <a:t>value-added metals</a:t>
            </a:r>
          </a:p>
          <a:p>
            <a:pPr eaLnBrk="1" hangingPunct="1">
              <a:defRPr/>
            </a:pPr>
            <a:r>
              <a:rPr lang="en-US" sz="2000" dirty="0"/>
              <a:t>22. sustainability of production and the </a:t>
            </a:r>
            <a:r>
              <a:rPr lang="en-US" sz="2000" dirty="0">
                <a:solidFill>
                  <a:srgbClr val="FF0000"/>
                </a:solidFill>
              </a:rPr>
              <a:t>welfare of the animal </a:t>
            </a:r>
            <a:r>
              <a:rPr lang="en-US" sz="2000" dirty="0"/>
              <a:t>under the climatic variables.</a:t>
            </a:r>
          </a:p>
          <a:p>
            <a:pPr eaLnBrk="1" hangingPunct="1">
              <a:defRPr/>
            </a:pPr>
            <a:r>
              <a:rPr lang="en-US" sz="2000" dirty="0"/>
              <a:t>23. eugenics ruminants and the development of </a:t>
            </a:r>
            <a:r>
              <a:rPr lang="en-US" sz="2000" dirty="0">
                <a:solidFill>
                  <a:srgbClr val="FF0000"/>
                </a:solidFill>
              </a:rPr>
              <a:t>fish production </a:t>
            </a:r>
            <a:r>
              <a:rPr lang="en-US" sz="2000" dirty="0"/>
              <a:t>and wildlife.</a:t>
            </a:r>
          </a:p>
          <a:p>
            <a:pPr eaLnBrk="1" hangingPunct="1">
              <a:defRPr/>
            </a:pPr>
            <a:r>
              <a:rPr lang="en-US" sz="2000" dirty="0"/>
              <a:t>24.</a:t>
            </a:r>
            <a:r>
              <a:rPr lang="en-US" sz="2000" dirty="0">
                <a:solidFill>
                  <a:srgbClr val="FF0000"/>
                </a:solidFill>
              </a:rPr>
              <a:t> Food safety </a:t>
            </a:r>
            <a:r>
              <a:rPr lang="en-US" sz="2000" dirty="0"/>
              <a:t>of animal origin.</a:t>
            </a:r>
            <a:endParaRPr lang="ar-SA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6356351"/>
            <a:ext cx="2133600" cy="365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9C7278-7DA8-4D62-BFCD-99D407773CC3}" type="slidenum">
              <a:rPr lang="en-US" altLang="ar-SA" smtClean="0">
                <a:solidFill>
                  <a:srgbClr val="FFFFFF"/>
                </a:solidFill>
                <a:latin typeface="Book Antiqua" panose="02040602050305030304" pitchFamily="18" charset="0"/>
              </a:rPr>
              <a:pPr/>
              <a:t>22</a:t>
            </a:fld>
            <a:endParaRPr lang="en-US" altLang="ar-SA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Research Potentials in Sudan </a:t>
            </a:r>
            <a:endParaRPr lang="ar-SA" sz="44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i.infopls.com/images/sudan-m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955" b="2801"/>
          <a:stretch/>
        </p:blipFill>
        <p:spPr bwMode="auto">
          <a:xfrm>
            <a:off x="2262753" y="1609271"/>
            <a:ext cx="49684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895600" y="4253346"/>
            <a:ext cx="762000" cy="547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505201"/>
            <a:ext cx="1981200" cy="1064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Animal Production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Minerals</a:t>
            </a:r>
            <a:endParaRPr lang="ar-SA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flipH="1" flipV="1">
            <a:off x="1371600" y="3505200"/>
            <a:ext cx="1752600" cy="74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  <a:endCxn id="9" idx="2"/>
          </p:cNvCxnSpPr>
          <p:nvPr/>
        </p:nvCxnSpPr>
        <p:spPr>
          <a:xfrm flipH="1" flipV="1">
            <a:off x="1371600" y="4569528"/>
            <a:ext cx="1905000" cy="23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44749" y="3879274"/>
            <a:ext cx="762000" cy="547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2600" y="1313872"/>
            <a:ext cx="1879600" cy="953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Camel research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Gum Arabic</a:t>
            </a:r>
          </a:p>
        </p:txBody>
      </p:sp>
      <p:cxnSp>
        <p:nvCxnSpPr>
          <p:cNvPr id="14" name="Straight Arrow Connector 13"/>
          <p:cNvCxnSpPr>
            <a:stCxn id="12" idx="0"/>
            <a:endCxn id="13" idx="0"/>
          </p:cNvCxnSpPr>
          <p:nvPr/>
        </p:nvCxnSpPr>
        <p:spPr>
          <a:xfrm flipH="1" flipV="1">
            <a:off x="1422401" y="1313873"/>
            <a:ext cx="2903349" cy="256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13" idx="2"/>
          </p:cNvCxnSpPr>
          <p:nvPr/>
        </p:nvCxnSpPr>
        <p:spPr>
          <a:xfrm flipH="1" flipV="1">
            <a:off x="1422401" y="2267528"/>
            <a:ext cx="2903349" cy="21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46512" y="3758046"/>
            <a:ext cx="762000" cy="547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1252" y="3694566"/>
            <a:ext cx="2217548" cy="2477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Field and horticultural crops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Neglected tropical diseases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Water conservation</a:t>
            </a:r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flipV="1">
            <a:off x="5526960" y="3694566"/>
            <a:ext cx="2813066" cy="8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4"/>
            <a:endCxn id="17" idx="2"/>
          </p:cNvCxnSpPr>
          <p:nvPr/>
        </p:nvCxnSpPr>
        <p:spPr>
          <a:xfrm>
            <a:off x="5427512" y="4305300"/>
            <a:ext cx="2912514" cy="186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35500" y="2410032"/>
            <a:ext cx="762000" cy="547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28571" y="-57728"/>
            <a:ext cx="1459178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Date Palm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Cancer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Archology,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Mining</a:t>
            </a:r>
          </a:p>
        </p:txBody>
      </p:sp>
      <p:cxnSp>
        <p:nvCxnSpPr>
          <p:cNvPr id="22" name="Straight Arrow Connector 21"/>
          <p:cNvCxnSpPr>
            <a:stCxn id="20" idx="6"/>
            <a:endCxn id="21" idx="3"/>
          </p:cNvCxnSpPr>
          <p:nvPr/>
        </p:nvCxnSpPr>
        <p:spPr>
          <a:xfrm flipH="1" flipV="1">
            <a:off x="5087750" y="704273"/>
            <a:ext cx="309751" cy="197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 flipV="1">
            <a:off x="3618592" y="696449"/>
            <a:ext cx="1016908" cy="198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22307" y="2619355"/>
            <a:ext cx="762000" cy="547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96151" y="384628"/>
            <a:ext cx="1993900" cy="1081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Marine research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Mining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DL Research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immigration</a:t>
            </a:r>
          </a:p>
        </p:txBody>
      </p:sp>
      <p:cxnSp>
        <p:nvCxnSpPr>
          <p:cNvPr id="26" name="Straight Arrow Connector 25"/>
          <p:cNvCxnSpPr>
            <a:stCxn id="24" idx="5"/>
            <a:endCxn id="25" idx="2"/>
          </p:cNvCxnSpPr>
          <p:nvPr/>
        </p:nvCxnSpPr>
        <p:spPr>
          <a:xfrm flipV="1">
            <a:off x="6472715" y="1466273"/>
            <a:ext cx="1820386" cy="1620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5" idx="1"/>
          </p:cNvCxnSpPr>
          <p:nvPr/>
        </p:nvCxnSpPr>
        <p:spPr>
          <a:xfrm flipV="1">
            <a:off x="6203307" y="925450"/>
            <a:ext cx="1092844" cy="16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625EFF7C-F0D8-4187-A639-DA17E18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38"/>
            <a:ext cx="7010400" cy="1143000"/>
          </a:xfrm>
        </p:spPr>
        <p:txBody>
          <a:bodyPr/>
          <a:lstStyle/>
          <a:p>
            <a:pPr rtl="0"/>
            <a:r>
              <a:rPr lang="en-US" altLang="en-US"/>
              <a:t>STI Update</a:t>
            </a:r>
            <a:endParaRPr lang="ar-SA" altLang="en-US"/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xmlns="" id="{6A914684-FD9D-4AD6-9101-2A9915A971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0"/>
            <a:r>
              <a:rPr lang="en-US" altLang="en-US"/>
              <a:t>United Nations Educational, Scientific and Cultural Organization (UNISCO). It was based on a few areas:</a:t>
            </a:r>
          </a:p>
          <a:p>
            <a:pPr rtl="0"/>
            <a:r>
              <a:rPr lang="en-US" altLang="en-US"/>
              <a:t>To enhance the role of </a:t>
            </a:r>
            <a:r>
              <a:rPr lang="en-US" altLang="en-US">
                <a:solidFill>
                  <a:srgbClr val="FF0000"/>
                </a:solidFill>
              </a:rPr>
              <a:t>knowledge based economy.</a:t>
            </a:r>
          </a:p>
          <a:p>
            <a:pPr rtl="0"/>
            <a:r>
              <a:rPr lang="en-US" altLang="en-US"/>
              <a:t>To </a:t>
            </a:r>
            <a:r>
              <a:rPr lang="en-US" altLang="en-US">
                <a:solidFill>
                  <a:srgbClr val="FF0000"/>
                </a:solidFill>
              </a:rPr>
              <a:t>strengthen role of partnerships </a:t>
            </a:r>
            <a:r>
              <a:rPr lang="en-US" altLang="en-US"/>
              <a:t>between research, development, and innovation at universities and R&amp;D centers on the one hand and between industries and services companies at the other hand.</a:t>
            </a:r>
          </a:p>
        </p:txBody>
      </p:sp>
      <p:sp>
        <p:nvSpPr>
          <p:cNvPr id="23556" name="Slide Number Placeholder 2">
            <a:extLst>
              <a:ext uri="{FF2B5EF4-FFF2-40B4-BE49-F238E27FC236}">
                <a16:creationId xmlns:a16="http://schemas.microsoft.com/office/drawing/2014/main" xmlns="" id="{8A41F04D-CE8B-4444-BB02-B6953B54B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4A2B21-5BF0-4FE6-9DF1-6722B1052A46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23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63682E7B-E639-4735-A545-2EB7431A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516FEFEE-5632-4A21-8DEE-689B7FD15B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en-US" altLang="en-US" sz="3200"/>
              <a:t>To stress on the impact of the </a:t>
            </a:r>
            <a:r>
              <a:rPr lang="en-US" altLang="en-US" sz="3200">
                <a:solidFill>
                  <a:srgbClr val="FF0000"/>
                </a:solidFill>
              </a:rPr>
              <a:t>innovation in the sustainable development.</a:t>
            </a:r>
          </a:p>
          <a:p>
            <a:pPr rtl="0"/>
            <a:r>
              <a:rPr lang="en-US" altLang="en-US" sz="3200"/>
              <a:t>To promote demand of R&amp;D and innovation at </a:t>
            </a:r>
            <a:r>
              <a:rPr lang="en-US" altLang="en-US" sz="3200">
                <a:solidFill>
                  <a:srgbClr val="FF0000"/>
                </a:solidFill>
              </a:rPr>
              <a:t>the state level </a:t>
            </a:r>
            <a:r>
              <a:rPr lang="en-US" altLang="en-US" sz="3200"/>
              <a:t>and increase STI awareness among public.</a:t>
            </a:r>
          </a:p>
          <a:p>
            <a:pPr rtl="0"/>
            <a:r>
              <a:rPr lang="en-US" altLang="en-US" sz="3200"/>
              <a:t>To transfer knowledge into </a:t>
            </a:r>
            <a:r>
              <a:rPr lang="en-US" altLang="en-US" sz="3200">
                <a:solidFill>
                  <a:srgbClr val="FF0000"/>
                </a:solidFill>
              </a:rPr>
              <a:t>wealth through R&amp;D and innovation</a:t>
            </a:r>
            <a:r>
              <a:rPr lang="en-US" altLang="en-US" sz="3200"/>
              <a:t>.</a:t>
            </a:r>
          </a:p>
          <a:p>
            <a:pPr rtl="0"/>
            <a:r>
              <a:rPr lang="en-US" altLang="en-US" sz="3200"/>
              <a:t>To develop </a:t>
            </a:r>
            <a:r>
              <a:rPr lang="en-US" altLang="en-US" sz="3200">
                <a:solidFill>
                  <a:srgbClr val="FF0000"/>
                </a:solidFill>
              </a:rPr>
              <a:t>scientific curriculum and conversion </a:t>
            </a:r>
            <a:r>
              <a:rPr lang="en-US" altLang="en-US" sz="3200"/>
              <a:t>of some universities and institutes to be technological oriented</a:t>
            </a:r>
            <a:endParaRPr lang="ar-SA" altLang="en-US" sz="3200"/>
          </a:p>
          <a:p>
            <a:pPr rtl="0"/>
            <a:endParaRPr lang="ar-S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E0890E91-B3A5-40F3-83E7-A9692113F7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C2850-F68A-418A-8205-001986D9C930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24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6D34224C-279F-4491-8580-FA189A35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/>
          <a:lstStyle/>
          <a:p>
            <a:pPr rtl="0"/>
            <a:r>
              <a:rPr lang="en-US" altLang="en-US" b="1"/>
              <a:t>Sudan STI Objectives:</a:t>
            </a:r>
            <a:endParaRPr lang="ar-SA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xmlns="" id="{15A30E69-7DD7-4346-BAFD-B290C1A064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0"/>
            <a:r>
              <a:rPr lang="en-US" altLang="en-US" dirty="0"/>
              <a:t>Building a knowledge society by integrating science, technology and innovation with </a:t>
            </a:r>
            <a:r>
              <a:rPr lang="en-US" altLang="en-US" dirty="0">
                <a:solidFill>
                  <a:srgbClr val="FF0000"/>
                </a:solidFill>
              </a:rPr>
              <a:t>national development policies and strategy of economic</a:t>
            </a:r>
            <a:r>
              <a:rPr lang="en-US" altLang="en-US" dirty="0"/>
              <a:t> reform in Sudan.</a:t>
            </a:r>
          </a:p>
          <a:p>
            <a:pPr rtl="0"/>
            <a:r>
              <a:rPr lang="en-US" altLang="en-US" dirty="0"/>
              <a:t>A culture of science, technology and innovation at the grassroots level.</a:t>
            </a:r>
          </a:p>
          <a:p>
            <a:pPr rtl="0"/>
            <a:r>
              <a:rPr lang="en-US" altLang="en-US" dirty="0"/>
              <a:t>Improve surveillance and foresight and forward-looking system.</a:t>
            </a:r>
          </a:p>
          <a:p>
            <a:pPr rtl="0"/>
            <a:r>
              <a:rPr lang="en-US" altLang="en-US" dirty="0"/>
              <a:t>Ward off the risk of environmental threats to the optimum use of natural resources.</a:t>
            </a:r>
            <a:endParaRPr lang="ar-SA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9125744E-0A8D-4A6F-BA5F-C58DD635F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6B8FD-209C-4320-B1A3-42369F670718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25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xmlns="" id="{3C5BED24-B327-4AF4-9BEF-BC4890FCF0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rtl="0"/>
            <a:r>
              <a:rPr lang="en-US" altLang="en-US" dirty="0">
                <a:solidFill>
                  <a:srgbClr val="FF0000"/>
                </a:solidFill>
              </a:rPr>
              <a:t>Capacity building </a:t>
            </a:r>
            <a:r>
              <a:rPr lang="en-US" altLang="en-US" dirty="0"/>
              <a:t>in basic research.</a:t>
            </a:r>
          </a:p>
          <a:p>
            <a:pPr rtl="0"/>
            <a:r>
              <a:rPr lang="en-US" altLang="en-US" dirty="0"/>
              <a:t>Promote research in the </a:t>
            </a:r>
            <a:r>
              <a:rPr lang="en-US" altLang="en-US" dirty="0">
                <a:solidFill>
                  <a:srgbClr val="FF0000"/>
                </a:solidFill>
              </a:rPr>
              <a:t>energy </a:t>
            </a:r>
            <a:r>
              <a:rPr lang="en-US" altLang="en-US" dirty="0"/>
              <a:t>and modern technologies and </a:t>
            </a:r>
            <a:r>
              <a:rPr lang="en-US" altLang="en-US" dirty="0">
                <a:solidFill>
                  <a:srgbClr val="FF0000"/>
                </a:solidFill>
              </a:rPr>
              <a:t>bio-technologies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space sciences </a:t>
            </a:r>
            <a:r>
              <a:rPr lang="en-US" altLang="en-US" dirty="0"/>
              <a:t>and renewable energies and </a:t>
            </a:r>
            <a:r>
              <a:rPr lang="en-US" altLang="en-US" dirty="0">
                <a:solidFill>
                  <a:srgbClr val="FF0000"/>
                </a:solidFill>
              </a:rPr>
              <a:t>informatics </a:t>
            </a:r>
            <a:r>
              <a:rPr lang="en-US" altLang="en-US" dirty="0"/>
              <a:t>areas.</a:t>
            </a:r>
          </a:p>
          <a:p>
            <a:pPr rtl="0"/>
            <a:r>
              <a:rPr lang="en-US" altLang="en-US" dirty="0"/>
              <a:t>Focus on research programs and projects with a direct </a:t>
            </a:r>
            <a:r>
              <a:rPr lang="en-US" altLang="en-US" dirty="0">
                <a:solidFill>
                  <a:srgbClr val="FF0000"/>
                </a:solidFill>
              </a:rPr>
              <a:t>impact on development</a:t>
            </a:r>
            <a:r>
              <a:rPr lang="en-US" altLang="en-US" dirty="0"/>
              <a:t>.</a:t>
            </a:r>
          </a:p>
          <a:p>
            <a:pPr rtl="0"/>
            <a:r>
              <a:rPr lang="en-US" altLang="en-US" dirty="0"/>
              <a:t>Develop and localize and deployment of technology in the industry systems in the </a:t>
            </a:r>
            <a:r>
              <a:rPr lang="en-US" altLang="en-US" dirty="0">
                <a:solidFill>
                  <a:srgbClr val="FF0000"/>
                </a:solidFill>
              </a:rPr>
              <a:t>public and private sector </a:t>
            </a:r>
            <a:r>
              <a:rPr lang="en-US" altLang="en-US" dirty="0"/>
              <a:t>organizations.</a:t>
            </a:r>
          </a:p>
          <a:p>
            <a:pPr rtl="0"/>
            <a:r>
              <a:rPr lang="en-US" altLang="en-US" dirty="0"/>
              <a:t>Closer cooperation and participation in the relevant </a:t>
            </a:r>
            <a:r>
              <a:rPr lang="en-US" altLang="en-US" dirty="0">
                <a:solidFill>
                  <a:srgbClr val="FF0000"/>
                </a:solidFill>
              </a:rPr>
              <a:t>research institutions </a:t>
            </a:r>
            <a:r>
              <a:rPr lang="en-US" altLang="en-US" dirty="0"/>
              <a:t>locally, regionally and internationally relationships.</a:t>
            </a:r>
          </a:p>
          <a:p>
            <a:pPr rtl="0"/>
            <a:endParaRPr lang="ar-SA" altLang="en-US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xmlns="" id="{85B1948C-CC00-41ED-9CCB-ECA25D6FE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6F3AB3-BE3B-483E-A117-56EE533FEF60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26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xmlns="" id="{477488BC-05FE-4447-9428-4916280B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/>
          <a:lstStyle/>
          <a:p>
            <a:pPr rtl="0"/>
            <a:r>
              <a:rPr lang="en-US" altLang="en-US" b="1"/>
              <a:t>Sudan STI Objectives:</a:t>
            </a:r>
            <a:endParaRPr lang="ar-SA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F565C150-CA63-479E-A02F-FD2D70CF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en-US" b="1"/>
              <a:t>The Fundamental Pillars for STI:</a:t>
            </a:r>
            <a:endParaRPr lang="ar-SA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91EC6343-69ED-4454-9AAA-6DDBB23CC6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rtl="0"/>
            <a:r>
              <a:rPr lang="en-US" altLang="en-US" dirty="0"/>
              <a:t>Mitigate the effects of poverty, one of the Sustainable Development Goals (SDGs) </a:t>
            </a:r>
          </a:p>
          <a:p>
            <a:pPr rtl="0"/>
            <a:r>
              <a:rPr lang="en-US" altLang="en-US" dirty="0"/>
              <a:t>Give priority to science, technology and innovation in strategic and 2017 – 2020 </a:t>
            </a:r>
          </a:p>
          <a:p>
            <a:pPr rtl="0"/>
            <a:r>
              <a:rPr lang="en-US" altLang="en-US" dirty="0"/>
              <a:t>Identify the priorities of scientific and technological research in line with the </a:t>
            </a:r>
            <a:r>
              <a:rPr lang="en-US" altLang="en-US" dirty="0">
                <a:solidFill>
                  <a:srgbClr val="FF0000"/>
                </a:solidFill>
              </a:rPr>
              <a:t>sustainable development goals (SDGs) </a:t>
            </a:r>
          </a:p>
          <a:p>
            <a:pPr rtl="0"/>
            <a:r>
              <a:rPr lang="en-US" altLang="en-US" dirty="0"/>
              <a:t>Strengthen the link between the components of society in </a:t>
            </a:r>
            <a:r>
              <a:rPr lang="en-US" altLang="en-US" dirty="0">
                <a:solidFill>
                  <a:srgbClr val="FF0000"/>
                </a:solidFill>
              </a:rPr>
              <a:t>the public and private sectors</a:t>
            </a:r>
            <a:r>
              <a:rPr lang="en-US" altLang="en-US" dirty="0"/>
              <a:t> </a:t>
            </a:r>
          </a:p>
          <a:p>
            <a:pPr rtl="0"/>
            <a:r>
              <a:rPr lang="en-US" altLang="en-US" dirty="0"/>
              <a:t>Encourage publication in prestigious world scientific journals</a:t>
            </a:r>
          </a:p>
          <a:p>
            <a:pPr rtl="0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intellectual property</a:t>
            </a:r>
            <a:endParaRPr lang="ar-SA" altLang="en-US" dirty="0">
              <a:solidFill>
                <a:srgbClr val="FF0000"/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BFCFA5EA-6893-485F-91D5-D27083B6A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5B77CD-32FC-42F0-AA2C-89656B2FCBA1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27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FA18D7DD-74DB-4A1D-A609-74B80599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38"/>
            <a:ext cx="7010400" cy="1143000"/>
          </a:xfrm>
        </p:spPr>
        <p:txBody>
          <a:bodyPr/>
          <a:lstStyle/>
          <a:p>
            <a:r>
              <a:rPr lang="en-US" altLang="en-US" b="1"/>
              <a:t>Tools and Mechanisms</a:t>
            </a:r>
            <a:endParaRPr lang="ar-SA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xmlns="" id="{F4707DAD-28B7-4E13-8D52-1D3A70290F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altLang="en-US" dirty="0"/>
              <a:t>Review the structure of STI development, plans, policies and stratifies.</a:t>
            </a:r>
          </a:p>
          <a:p>
            <a:pPr rtl="0"/>
            <a:r>
              <a:rPr lang="en-US" altLang="en-US" dirty="0"/>
              <a:t>Establishment of new bodies that complete the STI cycle from grass-roots researchers up to industry.</a:t>
            </a:r>
          </a:p>
          <a:p>
            <a:pPr rtl="0"/>
            <a:r>
              <a:rPr lang="en-US" altLang="en-US" dirty="0"/>
              <a:t>Develop a policy for research fund with allocation of at </a:t>
            </a:r>
            <a:r>
              <a:rPr lang="en-US" altLang="en-US" dirty="0">
                <a:solidFill>
                  <a:srgbClr val="FF0000"/>
                </a:solidFill>
              </a:rPr>
              <a:t>least 1% of the total Gross domestic product </a:t>
            </a:r>
            <a:r>
              <a:rPr lang="en-US" altLang="en-US" dirty="0"/>
              <a:t>(GDP) </a:t>
            </a:r>
          </a:p>
          <a:p>
            <a:pPr rtl="0"/>
            <a:r>
              <a:rPr lang="en-US" altLang="en-US" dirty="0"/>
              <a:t>Develop incentive legislation for the </a:t>
            </a:r>
            <a:r>
              <a:rPr lang="en-US" altLang="en-US" dirty="0">
                <a:solidFill>
                  <a:srgbClr val="FF0000"/>
                </a:solidFill>
              </a:rPr>
              <a:t>private sector to participate</a:t>
            </a:r>
            <a:r>
              <a:rPr lang="en-US" altLang="en-US" dirty="0"/>
              <a:t> in the development of STI</a:t>
            </a:r>
          </a:p>
          <a:p>
            <a:pPr rtl="0"/>
            <a:r>
              <a:rPr lang="en-US" altLang="en-US" dirty="0">
                <a:solidFill>
                  <a:srgbClr val="FF0000"/>
                </a:solidFill>
              </a:rPr>
              <a:t>Creation of technological cities, incubators, museums and science and technology parks</a:t>
            </a:r>
            <a:r>
              <a:rPr lang="en-US" altLang="en-US" dirty="0"/>
              <a:t>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B861907F-5E44-4CC5-8D74-A8F57EEAA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707110-0ED8-4D7B-9A8E-B385CC4CCCC1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28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97809-DED4-4DFF-A2CB-66B366B5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of national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15B783-4CD5-453B-BFD5-A6B03FCA8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LcPeriod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Centralized national funding mechanisms</a:t>
            </a:r>
          </a:p>
          <a:p>
            <a:pPr marL="857250" indent="-857250">
              <a:buFont typeface="+mj-lt"/>
              <a:buAutoNum type="romanLcPeriod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Possible co-funding mechanism</a:t>
            </a:r>
          </a:p>
          <a:p>
            <a:pPr marL="857250" indent="-857250">
              <a:buFont typeface="+mj-lt"/>
              <a:buAutoNum type="romanLcPeriod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Diversity of funding opportunities</a:t>
            </a:r>
          </a:p>
          <a:p>
            <a:pPr marL="1314450" lvl="1" indent="-857250"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Young researchers program;</a:t>
            </a:r>
          </a:p>
          <a:p>
            <a:pPr marL="1314450" lvl="1" indent="-857250"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National research projects</a:t>
            </a:r>
          </a:p>
          <a:p>
            <a:pPr marL="1314450" lvl="1" indent="-857250"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Prizes</a:t>
            </a:r>
          </a:p>
          <a:p>
            <a:pPr marL="1314450" lvl="1" indent="-857250"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others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D5F2B430-428C-4EC3-8A13-D51B96F5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Agenda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2A963681-D547-45DD-9728-7ED292048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ar-SA" sz="3200" dirty="0"/>
              <a:t>Introduction</a:t>
            </a:r>
            <a:endParaRPr lang="ar-MA" altLang="ar-SA" sz="3200" dirty="0"/>
          </a:p>
          <a:p>
            <a:pPr rtl="0"/>
            <a:r>
              <a:rPr lang="en-US" altLang="ar-SA" sz="3200" dirty="0"/>
              <a:t>Update of Sudan STI polices </a:t>
            </a:r>
            <a:endParaRPr lang="ar-MA" altLang="ar-SA" sz="3200" dirty="0"/>
          </a:p>
          <a:p>
            <a:pPr rtl="0"/>
            <a:r>
              <a:rPr lang="en-US" altLang="ar-SA" sz="3200" dirty="0"/>
              <a:t>Sudan STI Structure</a:t>
            </a:r>
          </a:p>
          <a:p>
            <a:pPr rtl="0"/>
            <a:r>
              <a:rPr lang="en-US" altLang="ar-SA" sz="3200" dirty="0"/>
              <a:t>STI indicators</a:t>
            </a:r>
            <a:endParaRPr lang="ar-MA" altLang="ar-SA" sz="3200" dirty="0"/>
          </a:p>
          <a:p>
            <a:pPr rtl="0"/>
            <a:r>
              <a:rPr lang="en-US" altLang="ar-SA" sz="3200" dirty="0"/>
              <a:t>Sudanese Research Priorities</a:t>
            </a:r>
            <a:endParaRPr lang="ar-MA" altLang="ar-SA" sz="3200" dirty="0"/>
          </a:p>
          <a:p>
            <a:pPr rtl="0"/>
            <a:r>
              <a:rPr lang="en-US" altLang="ar-SA" sz="3200" dirty="0"/>
              <a:t>Strive for STI implementation in MOHE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>
            <a:extLst>
              <a:ext uri="{FF2B5EF4-FFF2-40B4-BE49-F238E27FC236}">
                <a16:creationId xmlns:a16="http://schemas.microsoft.com/office/drawing/2014/main" xmlns="" id="{DBF55E69-D1A5-4C3F-A4F5-49971507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143000"/>
          </a:xfrm>
        </p:spPr>
        <p:txBody>
          <a:bodyPr/>
          <a:lstStyle/>
          <a:p>
            <a:r>
              <a:rPr lang="en-US" altLang="en-US" dirty="0"/>
              <a:t>772 Proposals were received</a:t>
            </a:r>
            <a:endParaRPr lang="ar-SA" altLang="en-US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xmlns="" id="{034E3253-6B48-48C7-AD0B-470B2D59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21875" r="30893" b="22917"/>
          <a:stretch>
            <a:fillRect/>
          </a:stretch>
        </p:blipFill>
        <p:spPr bwMode="auto">
          <a:xfrm>
            <a:off x="838200" y="1752600"/>
            <a:ext cx="8172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B1D62204-3B38-4056-9B53-9284D254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2917" r="29723" b="16667"/>
          <a:stretch>
            <a:fillRect/>
          </a:stretch>
        </p:blipFill>
        <p:spPr bwMode="auto">
          <a:xfrm>
            <a:off x="1219200" y="1371600"/>
            <a:ext cx="77724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xmlns="" id="{5275D5CC-829A-426A-951F-35A6D857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3334" r="30673" b="10416"/>
          <a:stretch>
            <a:fillRect/>
          </a:stretch>
        </p:blipFill>
        <p:spPr bwMode="auto">
          <a:xfrm>
            <a:off x="6477000" y="609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76EFF61B-F347-4F23-A427-08473C1B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38"/>
            <a:ext cx="7010400" cy="1143000"/>
          </a:xfrm>
        </p:spPr>
        <p:txBody>
          <a:bodyPr/>
          <a:lstStyle/>
          <a:p>
            <a:r>
              <a:rPr lang="en-US" altLang="ar-SA"/>
              <a:t>Amount per Fields</a:t>
            </a:r>
            <a:endParaRPr lang="ar-SA" altLang="ar-SA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1EC6EF8-75B1-4D35-A72B-CEB116273431}"/>
              </a:ext>
            </a:extLst>
          </p:cNvPr>
          <p:cNvGraphicFramePr/>
          <p:nvPr/>
        </p:nvGraphicFramePr>
        <p:xfrm>
          <a:off x="609600" y="1219201"/>
          <a:ext cx="86868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III</a:t>
            </a:r>
          </a:p>
        </p:txBody>
      </p:sp>
      <p:sp>
        <p:nvSpPr>
          <p:cNvPr id="113666" name="AutoShape 2" descr="http://cyberink.co.za/wp-content/uploads/2015/07/InnovationContinuum1.png"/>
          <p:cNvSpPr>
            <a:spLocks noChangeAspect="1" noChangeArrowheads="1"/>
          </p:cNvSpPr>
          <p:nvPr/>
        </p:nvSpPr>
        <p:spPr bwMode="auto">
          <a:xfrm>
            <a:off x="536575" y="-1919288"/>
            <a:ext cx="8001000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1"/>
            <a:ext cx="8001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338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453661" y="476251"/>
            <a:ext cx="7596554" cy="7921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What is Technology Transfer?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97723" y="2957513"/>
            <a:ext cx="2180492" cy="16002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5406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Technology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Generators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79631" y="2947988"/>
            <a:ext cx="2180492" cy="1600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25406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Technology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Transfer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Facilitators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70331" y="2947988"/>
            <a:ext cx="2180492" cy="16002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5406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Technology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lt1"/>
                </a:solidFill>
              </a:rPr>
              <a:t>Seekers 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2297725" y="4706940"/>
            <a:ext cx="23490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Universities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Institutes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SMEs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 Companies</a:t>
            </a:r>
          </a:p>
        </p:txBody>
      </p:sp>
      <p:sp>
        <p:nvSpPr>
          <p:cNvPr id="21510" name="TextBox 20"/>
          <p:cNvSpPr txBox="1">
            <a:spLocks noChangeArrowheads="1"/>
          </p:cNvSpPr>
          <p:nvPr/>
        </p:nvSpPr>
        <p:spPr bwMode="auto">
          <a:xfrm>
            <a:off x="6377355" y="4670426"/>
            <a:ext cx="2100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sz="1400" b="1">
                <a:solidFill>
                  <a:srgbClr val="376092"/>
                </a:solidFill>
                <a:latin typeface="Verdana" pitchFamily="34" charset="0"/>
              </a:rPr>
              <a:t>Start-ups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400" b="1">
                <a:solidFill>
                  <a:srgbClr val="376092"/>
                </a:solidFill>
                <a:latin typeface="Verdana" pitchFamily="34" charset="0"/>
              </a:rPr>
              <a:t>SMEs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400" b="1">
                <a:solidFill>
                  <a:srgbClr val="376092"/>
                </a:solidFill>
                <a:latin typeface="Verdana" pitchFamily="34" charset="0"/>
              </a:rPr>
              <a:t>Large Companies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400" b="1">
                <a:solidFill>
                  <a:srgbClr val="376092"/>
                </a:solidFill>
                <a:latin typeface="Verdana" pitchFamily="34" charset="0"/>
              </a:rPr>
              <a:t>Government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7878" y="4670426"/>
            <a:ext cx="217110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Government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Funders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Investors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Science Parks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4766" y="2097088"/>
            <a:ext cx="21038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E46C0A"/>
                </a:solidFill>
              </a:rPr>
              <a:t>‘</a:t>
            </a:r>
            <a:r>
              <a:rPr lang="en-US" sz="2000" b="1">
                <a:solidFill>
                  <a:srgbClr val="E46C0A"/>
                </a:solidFill>
              </a:rPr>
              <a:t>SKILLED</a:t>
            </a:r>
            <a:r>
              <a:rPr lang="en-US" altLang="en-US" sz="2000" b="1">
                <a:solidFill>
                  <a:srgbClr val="E46C0A"/>
                </a:solidFill>
              </a:rPr>
              <a:t>’</a:t>
            </a:r>
            <a:r>
              <a:rPr lang="en-US" sz="2000" b="1">
                <a:solidFill>
                  <a:srgbClr val="E46C0A"/>
                </a:solidFill>
              </a:rPr>
              <a:t> </a:t>
            </a:r>
          </a:p>
          <a:p>
            <a:pPr algn="ctr" eaLnBrk="1" hangingPunct="1"/>
            <a:r>
              <a:rPr lang="en-US" sz="2000" b="1">
                <a:solidFill>
                  <a:srgbClr val="E46C0A"/>
                </a:solidFill>
              </a:rPr>
              <a:t>TRANSLATORS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2017836" y="1411288"/>
            <a:ext cx="133643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000090"/>
                </a:solidFill>
                <a:latin typeface="Verdana" pitchFamily="34" charset="0"/>
              </a:rPr>
              <a:t>Technology readiness level (TRL)</a:t>
            </a:r>
          </a:p>
        </p:txBody>
      </p:sp>
      <p:sp>
        <p:nvSpPr>
          <p:cNvPr id="21514" name="TextBox 18"/>
          <p:cNvSpPr txBox="1">
            <a:spLocks noChangeArrowheads="1"/>
          </p:cNvSpPr>
          <p:nvPr/>
        </p:nvSpPr>
        <p:spPr bwMode="auto">
          <a:xfrm>
            <a:off x="3212124" y="1419227"/>
            <a:ext cx="5639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000090"/>
                </a:solidFill>
                <a:latin typeface="Verdana" pitchFamily="34" charset="0"/>
              </a:rPr>
              <a:t>Maturity	ideas	        products                    companies</a:t>
            </a:r>
          </a:p>
          <a:p>
            <a:pPr eaLnBrk="1" hangingPunct="1"/>
            <a:r>
              <a:rPr lang="en-GB" sz="1200" b="1">
                <a:solidFill>
                  <a:srgbClr val="000090"/>
                </a:solidFill>
                <a:latin typeface="Verdana" pitchFamily="34" charset="0"/>
              </a:rPr>
              <a:t>	1       2       3       4       5       6       7       8       9       10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5836" y="5732464"/>
            <a:ext cx="83920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595959"/>
                </a:solidFill>
              </a:rPr>
              <a:t>The basic idea is to source, develop and commercialise technologies…. </a:t>
            </a:r>
          </a:p>
        </p:txBody>
      </p:sp>
    </p:spTree>
    <p:extLst>
      <p:ext uri="{BB962C8B-B14F-4D97-AF65-F5344CB8AC3E}">
        <p14:creationId xmlns:p14="http://schemas.microsoft.com/office/powerpoint/2010/main" val="237793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1000" y="1219200"/>
            <a:ext cx="9829800" cy="5029200"/>
          </a:xfrm>
          <a:prstGeom prst="rightArrow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2590800"/>
            <a:ext cx="22098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Basic Research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00" y="2514600"/>
            <a:ext cx="22098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1828800"/>
            <a:ext cx="4191000" cy="4953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IP &amp; Patent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19200" y="3733800"/>
            <a:ext cx="22098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Applied Research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3886200"/>
            <a:ext cx="2209800" cy="990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Technology Transfer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3276600"/>
            <a:ext cx="19812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Money and Economy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67000" y="2514600"/>
            <a:ext cx="0" cy="434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19200" y="6096000"/>
            <a:ext cx="14478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Universities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37338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76400" y="5257800"/>
            <a:ext cx="17526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R&amp;D Institutes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105400" y="2438400"/>
            <a:ext cx="0" cy="449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733800" y="5791200"/>
            <a:ext cx="1371600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Incubators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629400" y="3886200"/>
            <a:ext cx="0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257800" y="5334000"/>
            <a:ext cx="13716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Technology parks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915400" y="3886200"/>
            <a:ext cx="0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543800" y="5334000"/>
            <a:ext cx="13716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val="5181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9" grpId="0" animBg="1"/>
      <p:bldP spid="21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77200" cy="11430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Technology Cycle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377948" y="1676401"/>
            <a:ext cx="2461252" cy="1463501"/>
            <a:chOff x="5900554" y="1965499"/>
            <a:chExt cx="2461252" cy="1463501"/>
          </a:xfrm>
        </p:grpSpPr>
        <p:grpSp>
          <p:nvGrpSpPr>
            <p:cNvPr id="7" name="Group 6"/>
            <p:cNvGrpSpPr/>
            <p:nvPr/>
          </p:nvGrpSpPr>
          <p:grpSpPr>
            <a:xfrm>
              <a:off x="5900554" y="1965499"/>
              <a:ext cx="2461252" cy="1071733"/>
              <a:chOff x="5463549" y="609602"/>
              <a:chExt cx="2461252" cy="107173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63549" y="609602"/>
                <a:ext cx="2461252" cy="10717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8"/>
              <p:cNvSpPr/>
              <p:nvPr/>
            </p:nvSpPr>
            <p:spPr>
              <a:xfrm>
                <a:off x="5823991" y="766554"/>
                <a:ext cx="1740368" cy="7578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Invention</a:t>
                </a:r>
                <a:endParaRPr lang="en-SG" sz="24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094904" y="2967608"/>
              <a:ext cx="396555" cy="461392"/>
              <a:chOff x="6657899" y="1760399"/>
              <a:chExt cx="396555" cy="207851"/>
            </a:xfrm>
          </p:grpSpPr>
          <p:sp>
            <p:nvSpPr>
              <p:cNvPr id="15" name="Right Arrow 14"/>
              <p:cNvSpPr/>
              <p:nvPr/>
            </p:nvSpPr>
            <p:spPr>
              <a:xfrm rot="4638001">
                <a:off x="6752251" y="1666047"/>
                <a:ext cx="207851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FF00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ght Arrow 10"/>
              <p:cNvSpPr/>
              <p:nvPr/>
            </p:nvSpPr>
            <p:spPr>
              <a:xfrm rot="4638001">
                <a:off x="6776574" y="1714943"/>
                <a:ext cx="145496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714730" y="3276600"/>
            <a:ext cx="2270718" cy="1615904"/>
            <a:chOff x="6333730" y="3413296"/>
            <a:chExt cx="2270718" cy="1615904"/>
          </a:xfrm>
        </p:grpSpPr>
        <p:grpSp>
          <p:nvGrpSpPr>
            <p:cNvPr id="9" name="Group 8"/>
            <p:cNvGrpSpPr/>
            <p:nvPr/>
          </p:nvGrpSpPr>
          <p:grpSpPr>
            <a:xfrm>
              <a:off x="6333730" y="3413296"/>
              <a:ext cx="2270718" cy="1174979"/>
              <a:chOff x="5896725" y="2057399"/>
              <a:chExt cx="2270718" cy="11749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896725" y="2057399"/>
                <a:ext cx="2270718" cy="117497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12"/>
              <p:cNvSpPr/>
              <p:nvPr/>
            </p:nvSpPr>
            <p:spPr>
              <a:xfrm>
                <a:off x="6229264" y="2229471"/>
                <a:ext cx="1605640" cy="83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Evaluation</a:t>
                </a:r>
                <a:endParaRPr lang="en-SG" sz="24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006586" y="4579640"/>
              <a:ext cx="396555" cy="449560"/>
              <a:chOff x="6569581" y="3281421"/>
              <a:chExt cx="396555" cy="165412"/>
            </a:xfrm>
          </p:grpSpPr>
          <p:sp>
            <p:nvSpPr>
              <p:cNvPr id="11" name="Right Arrow 10"/>
              <p:cNvSpPr/>
              <p:nvPr/>
            </p:nvSpPr>
            <p:spPr>
              <a:xfrm rot="6610302">
                <a:off x="6685153" y="3165849"/>
                <a:ext cx="165412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C3399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ight Arrow 14"/>
              <p:cNvSpPr/>
              <p:nvPr/>
            </p:nvSpPr>
            <p:spPr>
              <a:xfrm rot="17410302">
                <a:off x="6718521" y="3221870"/>
                <a:ext cx="115788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604644" y="1406392"/>
            <a:ext cx="2662556" cy="1184408"/>
            <a:chOff x="1217456" y="1303880"/>
            <a:chExt cx="2662556" cy="1184408"/>
          </a:xfrm>
        </p:grpSpPr>
        <p:grpSp>
          <p:nvGrpSpPr>
            <p:cNvPr id="27" name="Group 26"/>
            <p:cNvGrpSpPr/>
            <p:nvPr/>
          </p:nvGrpSpPr>
          <p:grpSpPr>
            <a:xfrm>
              <a:off x="1217456" y="1465716"/>
              <a:ext cx="2081793" cy="1022572"/>
              <a:chOff x="1156274" y="685799"/>
              <a:chExt cx="2081793" cy="102257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156274" y="685799"/>
                <a:ext cx="2081793" cy="1022572"/>
              </a:xfrm>
              <a:prstGeom prst="ellipse">
                <a:avLst/>
              </a:prstGeom>
              <a:solidFill>
                <a:srgbClr val="008000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12"/>
              <p:cNvSpPr/>
              <p:nvPr/>
            </p:nvSpPr>
            <p:spPr>
              <a:xfrm>
                <a:off x="1461146" y="835551"/>
                <a:ext cx="1472049" cy="723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Arial" pitchFamily="34" charset="0"/>
                  </a:rPr>
                  <a:t>Incubator</a:t>
                </a:r>
                <a:endParaRPr lang="en-SG" sz="2400" b="1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2602263">
              <a:off x="3368906" y="1303880"/>
              <a:ext cx="511106" cy="665113"/>
              <a:chOff x="1716949" y="1783950"/>
              <a:chExt cx="396555" cy="213587"/>
            </a:xfrm>
          </p:grpSpPr>
          <p:sp>
            <p:nvSpPr>
              <p:cNvPr id="54" name="Right Arrow 53"/>
              <p:cNvSpPr/>
              <p:nvPr/>
            </p:nvSpPr>
            <p:spPr>
              <a:xfrm rot="17527184">
                <a:off x="1808433" y="1692466"/>
                <a:ext cx="213587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0099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ight Arrow 10"/>
              <p:cNvSpPr/>
              <p:nvPr/>
            </p:nvSpPr>
            <p:spPr>
              <a:xfrm rot="17527184">
                <a:off x="1828407" y="1801457"/>
                <a:ext cx="149511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4343401" y="990601"/>
            <a:ext cx="2204185" cy="1463011"/>
            <a:chOff x="3941783" y="1071074"/>
            <a:chExt cx="2204185" cy="1463011"/>
          </a:xfrm>
        </p:grpSpPr>
        <p:grpSp>
          <p:nvGrpSpPr>
            <p:cNvPr id="5" name="Group 4"/>
            <p:cNvGrpSpPr/>
            <p:nvPr/>
          </p:nvGrpSpPr>
          <p:grpSpPr>
            <a:xfrm>
              <a:off x="3941783" y="1071074"/>
              <a:ext cx="1371600" cy="1463011"/>
              <a:chOff x="3504778" y="3209"/>
              <a:chExt cx="1371600" cy="117497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504778" y="3209"/>
                <a:ext cx="1371600" cy="117497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3705644" y="175281"/>
                <a:ext cx="969868" cy="83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Arial"/>
                  </a:rPr>
                  <a:t>R&amp;D</a:t>
                </a:r>
                <a:endParaRPr lang="en-SG" sz="3200" b="1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855831">
              <a:off x="5363630" y="1578301"/>
              <a:ext cx="782338" cy="539321"/>
              <a:chOff x="5014590" y="535482"/>
              <a:chExt cx="436963" cy="396555"/>
            </a:xfrm>
          </p:grpSpPr>
          <p:sp>
            <p:nvSpPr>
              <p:cNvPr id="19" name="Right Arrow 18"/>
              <p:cNvSpPr/>
              <p:nvPr/>
            </p:nvSpPr>
            <p:spPr>
              <a:xfrm rot="749654">
                <a:off x="5048283" y="535482"/>
                <a:ext cx="403270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ght Arrow 6"/>
              <p:cNvSpPr/>
              <p:nvPr/>
            </p:nvSpPr>
            <p:spPr>
              <a:xfrm rot="749654">
                <a:off x="5014590" y="685824"/>
                <a:ext cx="284304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992561" y="2568688"/>
            <a:ext cx="2116631" cy="1698513"/>
            <a:chOff x="611560" y="2476152"/>
            <a:chExt cx="2116631" cy="1698513"/>
          </a:xfrm>
        </p:grpSpPr>
        <p:grpSp>
          <p:nvGrpSpPr>
            <p:cNvPr id="25" name="Group 24"/>
            <p:cNvGrpSpPr/>
            <p:nvPr/>
          </p:nvGrpSpPr>
          <p:grpSpPr>
            <a:xfrm>
              <a:off x="611560" y="2999674"/>
              <a:ext cx="2116631" cy="1174991"/>
              <a:chOff x="550378" y="2057403"/>
              <a:chExt cx="2116631" cy="117499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50378" y="2057403"/>
                <a:ext cx="2116631" cy="117499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8"/>
              <p:cNvSpPr/>
              <p:nvPr/>
            </p:nvSpPr>
            <p:spPr>
              <a:xfrm>
                <a:off x="860351" y="2229476"/>
                <a:ext cx="1496685" cy="83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Arial" pitchFamily="34" charset="0"/>
                  </a:rPr>
                  <a:t>Spin off Co.</a:t>
                </a:r>
                <a:endParaRPr lang="en-SG" sz="2400" b="1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421242" y="2476152"/>
              <a:ext cx="484138" cy="546187"/>
              <a:chOff x="1537991" y="1798713"/>
              <a:chExt cx="484138" cy="213587"/>
            </a:xfrm>
          </p:grpSpPr>
          <p:sp>
            <p:nvSpPr>
              <p:cNvPr id="30" name="Right Arrow 29"/>
              <p:cNvSpPr/>
              <p:nvPr/>
            </p:nvSpPr>
            <p:spPr>
              <a:xfrm rot="17507308">
                <a:off x="1629475" y="1707229"/>
                <a:ext cx="213587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0099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ight Arrow 10"/>
              <p:cNvSpPr/>
              <p:nvPr/>
            </p:nvSpPr>
            <p:spPr>
              <a:xfrm rot="17527184">
                <a:off x="1828407" y="1801457"/>
                <a:ext cx="149511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407618" y="4283546"/>
            <a:ext cx="2173782" cy="1660054"/>
            <a:chOff x="1240196" y="4038600"/>
            <a:chExt cx="2173782" cy="1660054"/>
          </a:xfrm>
        </p:grpSpPr>
        <p:grpSp>
          <p:nvGrpSpPr>
            <p:cNvPr id="23" name="Group 22"/>
            <p:cNvGrpSpPr/>
            <p:nvPr/>
          </p:nvGrpSpPr>
          <p:grpSpPr>
            <a:xfrm>
              <a:off x="1240196" y="4523675"/>
              <a:ext cx="2173782" cy="1174979"/>
              <a:chOff x="1179014" y="3581404"/>
              <a:chExt cx="2173782" cy="117497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179014" y="3581404"/>
                <a:ext cx="2173782" cy="11749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/>
              <p:cNvSpPr/>
              <p:nvPr/>
            </p:nvSpPr>
            <p:spPr>
              <a:xfrm>
                <a:off x="1497357" y="3753476"/>
                <a:ext cx="1537096" cy="83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</a:rPr>
                  <a:t>Licensing</a:t>
                </a:r>
                <a:endParaRPr lang="en-SG" sz="2400" b="1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802492" y="4038600"/>
              <a:ext cx="396555" cy="470520"/>
              <a:chOff x="1741310" y="3302398"/>
              <a:chExt cx="396555" cy="219612"/>
            </a:xfrm>
          </p:grpSpPr>
          <p:sp>
            <p:nvSpPr>
              <p:cNvPr id="35" name="Right Arrow 6"/>
              <p:cNvSpPr/>
              <p:nvPr/>
            </p:nvSpPr>
            <p:spPr>
              <a:xfrm rot="25600334">
                <a:off x="1875769" y="3323486"/>
                <a:ext cx="153728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4800334">
                <a:off x="1829782" y="3213926"/>
                <a:ext cx="219612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00CCFF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60" name="Group 59"/>
          <p:cNvGrpSpPr/>
          <p:nvPr/>
        </p:nvGrpSpPr>
        <p:grpSpPr>
          <a:xfrm>
            <a:off x="3395538" y="5494382"/>
            <a:ext cx="2700462" cy="1174979"/>
            <a:chOff x="2783515" y="5494381"/>
            <a:chExt cx="2700462" cy="1174979"/>
          </a:xfrm>
        </p:grpSpPr>
        <p:grpSp>
          <p:nvGrpSpPr>
            <p:cNvPr id="40" name="Group 39"/>
            <p:cNvGrpSpPr/>
            <p:nvPr/>
          </p:nvGrpSpPr>
          <p:grpSpPr>
            <a:xfrm>
              <a:off x="3203848" y="5494381"/>
              <a:ext cx="2280129" cy="1174979"/>
              <a:chOff x="3320148" y="4387631"/>
              <a:chExt cx="2280129" cy="117497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320148" y="4387631"/>
                <a:ext cx="2280129" cy="1174979"/>
              </a:xfrm>
              <a:prstGeom prst="ellips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Oval 8"/>
              <p:cNvSpPr/>
              <p:nvPr/>
            </p:nvSpPr>
            <p:spPr>
              <a:xfrm>
                <a:off x="3654065" y="4559703"/>
                <a:ext cx="1612295" cy="83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Marketing</a:t>
                </a:r>
                <a:endParaRPr lang="en-SG" sz="24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20306368">
              <a:off x="2783515" y="5604726"/>
              <a:ext cx="660489" cy="476259"/>
              <a:chOff x="1411110" y="3365589"/>
              <a:chExt cx="660489" cy="228767"/>
            </a:xfrm>
          </p:grpSpPr>
          <p:sp>
            <p:nvSpPr>
              <p:cNvPr id="43" name="Right Arrow 42"/>
              <p:cNvSpPr/>
              <p:nvPr/>
            </p:nvSpPr>
            <p:spPr>
              <a:xfrm rot="13747066">
                <a:off x="1499582" y="3286272"/>
                <a:ext cx="219612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00CCFF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ight Arrow 12"/>
              <p:cNvSpPr/>
              <p:nvPr/>
            </p:nvSpPr>
            <p:spPr>
              <a:xfrm rot="25600334">
                <a:off x="1875769" y="3323486"/>
                <a:ext cx="153728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054214" y="4953001"/>
            <a:ext cx="2861187" cy="1174979"/>
            <a:chOff x="5339498" y="4990325"/>
            <a:chExt cx="2861187" cy="1174979"/>
          </a:xfrm>
        </p:grpSpPr>
        <p:grpSp>
          <p:nvGrpSpPr>
            <p:cNvPr id="38" name="Group 37"/>
            <p:cNvGrpSpPr/>
            <p:nvPr/>
          </p:nvGrpSpPr>
          <p:grpSpPr>
            <a:xfrm>
              <a:off x="5867400" y="4990325"/>
              <a:ext cx="2333285" cy="1174979"/>
              <a:chOff x="5505868" y="3505197"/>
              <a:chExt cx="2333285" cy="117497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505868" y="3505197"/>
                <a:ext cx="2333285" cy="117497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Oval 4"/>
              <p:cNvSpPr/>
              <p:nvPr/>
            </p:nvSpPr>
            <p:spPr>
              <a:xfrm>
                <a:off x="5913387" y="3677269"/>
                <a:ext cx="1649881" cy="83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</a:rPr>
                  <a:t>IP Protection</a:t>
                </a:r>
                <a:endParaRPr lang="en-SG" sz="24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339498" y="5725971"/>
              <a:ext cx="688004" cy="396555"/>
              <a:chOff x="5398455" y="4362869"/>
              <a:chExt cx="159464" cy="396555"/>
            </a:xfrm>
          </p:grpSpPr>
          <p:sp>
            <p:nvSpPr>
              <p:cNvPr id="49" name="Right Arrow 48"/>
              <p:cNvSpPr/>
              <p:nvPr/>
            </p:nvSpPr>
            <p:spPr>
              <a:xfrm rot="9396498">
                <a:off x="5398455" y="4362869"/>
                <a:ext cx="131769" cy="3965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3333FF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ight Arrow 6"/>
              <p:cNvSpPr/>
              <p:nvPr/>
            </p:nvSpPr>
            <p:spPr>
              <a:xfrm rot="20196498">
                <a:off x="5443999" y="4405962"/>
                <a:ext cx="113920" cy="237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682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2895600"/>
            <a:ext cx="3886199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AutoShape 2" descr="data:image/jpeg;base64,/9j/4AAQSkZJRgABAQAAAQABAAD/2wCEAAkGBxMTEhUTEhIVFRUXFxUXFRcVGBcVGBcVFRgWFxgWFRUYHSggGBolHRcXIjEhJSkrLi4uFx8zODMtNygtLisBCgoKDg0OGxAQGi0lHyUuKy0tLS0tLS0tLS0tLS0tLS0tLS0tLS0tLS0tLS0tLS0tLS0tLS0tLS0tLS0tLS0tLf/AABEIALcBFAMBIgACEQEDEQH/xAAcAAABBQEBAQAAAAAAAAAAAAAEAQIDBQYABwj/xABFEAABAwEFBAYHBAkDBAMAAAABAAIRAwQFEiExQVFhcQYigZGhsRMyQnLB0fAUUmKCBxUjU5KywuHxM0OiVJPS4iREg//EABoBAAIDAQEAAAAAAAAAAAAAAAABAgMEBQb/xAAqEQACAQIFAwQCAwEAAAAAAAAAAQIDEQQSITFRFDJBImFx8BOBM0LBI//aAAwDAQACEQMRAD8A9GaENbB1qZ/H5tcPiiwEPeAyadz2fzAKtjCISwnAJYQA2F0JwCWEAMIXQnwoLTbadP13tbwJz7kASQuIVXW6S2Rpg1mz2n4KJvS2yFwaKoz27OU70WC5cwuAUVktlOqJpvDt8fJEQkBWXwzJjtzvA/4WR6SM61M/iPiAtrezf2TuEHxWT6UgEU3DPrDxCw11aobsO/SNsoho5Iui0KCi3JvJE0gttPsXwZane/knp00QxvFMspZ7ZPeFZ0/Qaz3ySrUipkVJyNpmFE210x6rSexd9sB9kKYgxtRPFVA+lS+mTTFYs6VqDczMKG0X00eqxzjx6o7Zz7ggKtqyhA2itu1SlKxKMbgN6215qy50yMtgHAJKFqDmkHXYQhrxpFzXOykYWtEwYzLj8O1V1CqW65H55/NOM3Yk46lo2DkShmUw6o1m9wB7SAg7Ra88irDo7Rx1A8nJpnt2fXBR30JvRGzaNm7RR1xI7R5pzTmhrdamUwC9waJGZVxSYG+qU16pcY67o7Cqm8a7TkMo8gj78e11aoWkvEktj1c89UFZLuJILhKosy25qej4ikJUfSFstp+87yCPsNEtYAg78GVP3neQVVb+Nk6XegKlZxC5EUhklXJN2Zm3AQ15j9mTug9xlFgKG8GTSePwnyXYOUTAJQkp5gHeAngIGIAlToVH02vE0LHVeNSAwc3nDIjbmgCl6XdNmUD6Kg5rnkHE4GcOyBsxeSwNK8oJObiTic6oZ1ziZ3rM13kk711J+z0nLbn8FJIiXdrtwc/QbS6NvKEJXtjfZbhJieJ5Hl4KezXcHRrP1qn1rpaTmSouaRNQb2HXH0pqUHghx3HbkvZ+jd7C00Q/bofmvGLPcNLGMXdMSvVeg9ko02uFFxLXZgOMub+E7wNhQmpIHFx3L68G/s3clhr3ENDI/wBxrh2yCt9bW9R3unyWddSB1ErBitJI14Z6Fa7IN5J9J4S24QQm2aiXHJa6PYjPV72TCqJ0RDav13IijdJO1VV92kUX4GmSAMXAnZ3R3q61istBWXNckuKK9PEBmCWujhBB7irN9FlP1hHZlqBn3hSAEYU57oRVgtVKpmxw0kjQiN8qbqvacJBEyCCCMuITtoIo7dWhsqvFqOhEZ5ZyCOCPvFmwAnZkJ0VdUoVYGCm4Rp1mg9meSre5ZHYkp2V9Rjpf6NpIM6HLXaMoQguykD1q2Lk0nyUVdlfbScefWUljslckdTCPxGPDXwTTAOstzUKziBjyE6gTsyhXtmsDKTQ1jQIjPbltJ2qqu+76lKqKheI0LQDmDx7j2K7dUE5T8FYmiLFe+ASfrkgLQMYl3YPmjX1BHHTkhnBJ6gimN2tkmFNRszRoEbUpkqM0ShtghIVVfoyp+87yCs4hVl96M94+Sor/AMbLKXeiKkclyWkMki5RvN4Am1my0jgVIAucMiuwcogsOdNnut8giEPd/wDpt4CO4x8ESgBF5t+ly8Hfs7O0OH+4THVdqABxHxXpa82/TLOCjBES7KM5EZ4t3BAHlbLE4v3EzO3wO9Oq0S06DmMpHJWtiB9G2rhdEZkgluW86FNt5DwC2DlkBABQ2NIddNQkyNB5q0tFduWRJ3AJtjs4awBoaNNSB5p1aQSBg9VxLpD8mgnINJknTtWdtyZoSUUMp2kEiA9vMZLS9HLzFGtTxPAaTBmAMzGwcVlbE+o52pkwYIAy7EW8F9VrAwEZdaRrIgA75TjdSFKzie12kdV3I+Szi0jjLez4LNQs+M3RPDbMAvHVvb8ERdDOseSHvEadvwU9zv6614bsRTW72TXhUtFJp9C30g2EnrN5t9v6lYas95c4PJLiSXbc9s8V6e4qKpSbJJa3FvgTwzWlxK0yg6Kh7KVRwJbiLY35TJz5juRtUYvWc52e0oy1ThAbmSdnIye8hC+if909xVMnrYsjyU972dtJhDXE4nNBgmIzJHfHcr7oraZoagBpcM8oHra7s1n7/pHqSDGeu9NuS6HV8QD8IaRI3zw7E1Kwmi9NYOLi0yJyI2idUv2oDXIqsh1KrgBhrYgaTkDme1aS1XW2qycg8gZiYnZ/lOGopKxX2W1sc4MJzOnPcrP7NAnZ4LF2hhB1II75CWpbKj4x1HOgSBOkbY38VK6FY17LTScQ0VGzoBoSeE6ooWdYRpzDnTz29kKyZ0oqMEOYH/i0JClFpiaNSaCT0IWbpdMmmMVJ0b2uB8DCsbP0koOMFxafxiB36KWgiydSQ1VuSMY4ESCCDu0UVpGSbAqKuqrL40Z7x8laVNVWXwMme98CstfsZbS70RUtFyfS0XLkm83YCVKEq7JywS7vU/M/+dyKQ9hHrjc93jB+KJhIQiwv6W7FiszajWy5rsMycgQTIExsC3aAv+62Wmg+i+YMEFpghzTII7QgDw/0bRTxS4YQ3DB0EaAKaz0Gw14bE6hRXMMTnUnZOYT1TqWz5gyI5Kwa0t6p0Ex3rLJNOxuTUopj6cbdE4UKYdMYpBEZjUROX1khKjlLZ38VHVDsmSVqbRGFpaXdUOgz46lXV3BrHMykMLYOhy17CPIKmtDC7MPwloy2665dyFu99Rrjif6TP2soBy0AzU4p7kXlWh7ZRpjUTBGUknXcCVQQry6STQpE6+jZ/KFTOCqxf9SOH8ldeDJA5rrtMPH1pmp7WMlBZR1lowr9CK63ezQuUVQ7lJTdiAMHiphRjMDNa5FKArQ70bC46xkOJ+vBV1ttZLWwXB0AuIJA5KyvQRhDtcyBppHzVe6731RibppmdoyKy1HO9kaKaja7A6WCq1zajiCOs0zMETpO8bOCWxPp0WnDjdvJOHsAGyfNGWG6zi67R1dQdDO3irC02LEIEADYnGM3ETcbmVtVc1XAtZEcSTE7fHvWurW70NBpiXEANG87+QVW2xtxRu1BO3cndIaTg1jg0mm0QTqASdvgp04yjdsUnF2SM3barsZc7PEZJ3E/BJSqN4Tn2p1avv7oVc8t3RxAzT1I/BbWayudAjhMpt6WUM6rmnP1SNBvxePep7ot7Kjz6MmAW6z9bFY31SLmyIyGXNGawWMWBAEEdmyCRn3JxdvTg4ukubhJJJHHsUdQqy4rF5cd7OokSSaftN17W7itq94LQ4ZgjLjOa84s7wchsWzuF5+ytxbJA92TCcXciyC0OVZbjk2fvfAq0tAlVdv0HvDycqK/Yyyl3IkpaLk2mcly5RvN+AlXBcuwcoGsvrVPf/paiUPRH7R/5T5j4IhIDl0pHKtvy9m2ekajszo0b3bByQB590n6N0rPXfVpuJxuJIEfs3uOLDI3zInYs9aarg4lzsX3fd3c1s+h96Mreno1oc6o81Ido6QAe0QPhoq7pV0XIl9nlw1LNXN4t+8OGvNOeHbWaOpOnWS9LMtiTqRzhANtBBIP+ErrVnPesziaUw5z3uMggN8Tx5K0uK76lWqynlhe9oGmKG9ZziBMNy8FXU3NeAZXoH6OLGP2lQtEtAa07sUl3kFOGpGeiNs1gAAGgAA5BZyrqeZWlOizdoHXd7x81RjNkGG3YLaAku6zYnynubJRV2DCSrcJ2IjX7izNdlJhL3QNvHhG1Z+0dJSXYabcI+8c3Ry0Higb2tgrVoxQ0EtaNJI9Y8Sp/wBXsa0uLgOJMea2ORSkGvtxqVGkuLiBtjtVfeFd7Kksc4A7A4gTy0P9lJYrGXMNRjuXEZZqutTKk9ckkFUta3LFwGv6RvBgtBjbmCeaKodKo9gjkdfBZq06ns8lA1wB60xw8IU1NkXEv7ZfjXuxBmE75nsOSgvK8S+o2CcIYBrtMk+YVM0/RUxapqZHKEW21l4aMIAaMoEHPUk7UHE7FNEpA2Nii3dkkiehaRQIc6YdI6oJPcm3j0g6uFgDJ9upE/lZ8T3KK986RAzMZcOPNUVju2Ric2TIyIMEbeShZFiSsWLHgicWLjMyo6gSCyNa+WiJ1z5RlwzUwokmAJUhNIdY6EQd5Hct41sNaxgGBoAxHhuG1ZKlSgDhC2D63VTTsVtAFoHcqu8B1R7w8ij61QzCDt46oP4h8VXW1gyymvUhtMZLk5mi5ck3G+XLlxXYOUD0/wDVdxazwL1menl/1bOaTKLsLnBznZA5AgDUHitHWrNY8uc4NGAkkmAACPmvN+mF5069f0jJcGsDGg5AwXEnx8EITIW9J7a7M1iG7TAHdkqy9b6qVQBUqOeBMSSdVX2q0kzJPLYq91XzTEFUbU6m5tRjiHNMgr0m674baaTXgw7R7dzto5bf8ZeVYjorLo/ev2eqHHNjuq8aZb+YV1GpldnsRlG5rekHR5lcFzerU+8Nvvb/AK7cPVsFRj/R1Gw4dxG8L1Wm8OGJuY+O4jfn9TmLet0MtLCwnCfZePWad4+SvrYdT1W4qdVx08GCsIp0njGwuORLQ7CCOY+C3Vz9PaLAGGzYGDbSOIjiWuzPYSeC8/vm6g2jSDaodWpYqLyJEw5zm66j1hO8Deq6yW8ggVAWnYfrVYpQyuxa5Nn0Td9vp16YqUXh7DoW+R3HgVTWz13cyvLLmv8AqWOr6anmwx6Vnsvb97geP0fTG21lYelpmWPAcDzGh47Fixi9K+TRhnqxu1ODkPaqmEEjLx8FMRl3eCswOsP2PEdxmOl1g9Sq3Q9V3PUE+I7lnRVIGEniOxeh1WhzS0gEOkEcCslYOj1QVZqxgadmrgJ1jRbXHUoTNp0Zn7OJ+7/SFLUoBz3Nj2h3EFJdtdrZa7Qjjy0CJpsJrFwBwxqQRmBGhzUGvA0ZW97CWOBjIqv9CHRnMkSRGU7xqFquk9VrWMDgZcYEbCM1naLmjPM6eGknUwpRoTktENzXklu275EunUjuEyixYMxxnuG0KH9Z7h9cktK8yNmgO1WOhUSu0Qzps6rZcJITDRUVS9TEkKCz3i95yGW9UKzJu6CTZ0rbOls9oLjkJEa7J2Ab059Z0Zf4SzIdmNdYwU6hShMNpcQANZEzu2wlFY5q+lTdXYhKWXcnqWbcruxeoJ3eSqrM5xGnLZ5oxtrgRIDoyE/JN0bbtEc9weqOsULbPV7R5hDvtBDiDOggkQCd07/mkqE4TPD+YKNWh/ylJPwyynL1pBDNFyRhyXLgnQPQQoLba2UmF9R2Fo+oG8pLXa20qRqPMNa2T8hxXi/SLpFVtVUuc4hg9Rk5NHz3ldg5bLfpR0gdaHZ9Vg9VvDid6zFa0oZ9oJ5IepUTI2JqtWUI4prqiYHoAcHVAZBDh+IRHaFJUqByGqyMx3bwnNdIBG1AG/6GXgajC0GX0wA5v7ymMmn326TtEArR3leLaFCpX1DGOdG0kaNjeTl29/l9xXgaFdlQaAw73TkfrgvTb2sHpaTg0iHgH8Lssj9bgt9GeaFvKKZqzPHbNb3VA7M4nZ5/fnFPeESawqMBIyOvBw3bkHTs5pmBkc2kcdDyUgHoqmF3q1BiHPQ+PmsLNTjpcJslVw6hPun4citZ0R6Qts7TRqA+jLi5jhnhBiQRuBWRcyDB7EbUEsLhtycNx0ntyPYVXOCmrMUZOLuj02jfFnruLKdZrnAiW5g5EHQgT/dWZXiD60YXCJgdaM9NDvV3Z+kdXAGekeBGUOMidk6x5Io01SVkSnUctWekGpAHMpKtX2d/kvMX3zVgObVeHjbiJB29ZpyPcjaHSusQCCAduQg/JXZiFz0URofralpVhEtOWwhYGw9JXMDhhkO2yZBjUEou7ukLWMLMznI0y4efelcd0abpHaHuYwkzhMjs48lWhuXPRC2rpBTeGtzETM79mijst50wGtL2iDkeBjyha6U1FLXlf6iuWrLB9HC4g5JPs7oLgDh0nYTuG9T2a0UqlQkvaGa6iYGQHMoq2W8PcA1sU2iANivlNKnl9tRRXquUVWw1XDEabgwGNx4mNYRlAehBEYs8mgRlGhRVe1n2u5V1svLAJidBOuukriyn4RujDywunaXAbANw2cApWb9/nsQYc8E4oLdQd3MIuxva9mRG3Th/cIGx76AOf1zUVNpBGe0TmBrlqRx8EW3MSR/ncgXVPWDssjuzy/Fl3rfhEnGXwZK26LOjWz1Ha4/Ap76nu9xd5yoqJBggnZtZ8FK553O7CfgEWS8L78iArXQkyI0M9WBsI2c1DMtPZ2GRIVmcxBBz34znwkKtiGkR9SMwpzd6E17Pj/CVPvQYwZLlzNEq80dMb+ka8y2hRpD2xjdyAAHifBeaMdt71qunVYvrMb9ynTb/AMQT5rMVurAXXOSV1aqofSIiuAEO5MYx7s0gcufomEpgEE5Qh7O7C7DsOnPcpZyUVdk6ahABq9O6CXkKtn9G49all+Q6Hs+C8vs9bE0HboeavOiV5egtLST1XdR/J23sMFW0Z5ZEZq6Iek9hLLZVaB7WIccfW8yQqC9auMEjVkYez+y9D6f0gyq2qfapub+Zh+T/AACwFWhMbzJP149qVRWmy6DvBW+sdYq4ewbwrCxVDDgNSCM/j9b1m7JUNKq5h2HwOau2Vc5H1KrK2rFZbrRJA0AAgdg+u9JTqnSc4k8Ai+kFkAbSqNIAgsceLcwQN5l3cqX0w0aJz7zvKARYutUfBFUqkCEHZbKfXqZDYNp7NiIfWE5BAErrQlZXQuFzjop22aBLzHDb3IAmdad3elFYDahBLz1RAG1PeAMtSgA1trW0oW57mNMwYBPHLasHZKJc5rd7gO8gL1gWezbm9z/klKLktCynNRZR/bZycB2KSyVWNmTIMZHgrKrY7NsLR/3Pkk+yWf7zP+fyVapSTLfyxZD6YPBLdmoHhC6y2dwIIIGckDaTqVPUrtoYfR0H1MQnFTmBzy59ymL29VxIYXCcJkHyVihyDk0romc0nQIR1lc4mRA8ezcqyx3rie/7U+WEYBgxBtMhx62Kj6pjiTvhaSyYDhAqNcIEdaSRGXOVpg/xba3KJ67kLWvyzPeVM6kTrPeValrfVOHWOO4HdqhiBJGJv8TZ81N1bf1RBICp0TIKGttKMR+tisfStDsJc2feHnMJl50f2bnSNNhB+KrqVm4SVvBOEUpIEpnJKm0xklXnjpmU6Tvi0VOcDsy+CoH5AuPYra/XYrRUcfvv7pKorVUkxsXZRyEDVMzKheiKohCucmSOaUK458kRKGr+t2f2QJk7HpxKHYVJKBiWd+F0bHfzBGOegagnnqEQx8ifqUCNv0jtP2m66VWevSe1ru3qGe9p7Fh6dUzJB81fXHaMVG0Wc+2zE336fW8vJAWGm3Mn2QSducaTx+CtqO6Uv0WUVq1xr9/ZUX0JPpGjaO2AApbDXkKT0eNlRh1jGPEHz8FT3XWgwdhUJLRMjLc1tmu/7Ww0PaxBzdNRrrwlSjojWpaUc95cxx88k3o3asFopu/EJ5EhesVaTTqFjxFaVNqxdRpRmnc8ldcFaesw94PxStud7dabivUXWNn3fNMNgp7j3qpYt8F3Sx5PMDZKmymW/lKiN0VHHrNfHulep/q9nFd+r2cU+rfBHpVyeZtuWocgzC0dkqVlwPHs+S9H/V7d5SGwt3pdW+CXSx5MXdFzljw94AjQTJnetC08QrL7CN64XfxUli5cIfSx5ZWvGWzvChwncrr9X8U4XZxCfVPgXTR5Kiz2qqzICRuM5Tugoe0ve92J093gr43ZyULrBwUuq9hdP7me/VjXEkh2frAZNcd5EeRCs2NIgiRGmWkIo3fwSCwcCjq/YOm9wkXnl/pMx/ewid+6fFCUySSTmTr4p/2J34kz7O/7z+8p9YnuhdK+RXUgfrapm5tg7JjuKh9G/wC+7vKnswdBkzzAPcdiTxUWnoNYaSe4RTGSROaFywGqxgr6d+0qEfed5lUoZmra+D13cz5qrOQXYOQgW0lBvKmrOzUDggZwKFtroI7VOhLwPq8ymBJTKmaUNS0CmDkgJF1MwefmmlIQgCwu+0FlRrtxz5HI+BKkvGmabyJyLoA4a/JANfMHv5qzvVmKnTqb2Fp95hA+I71bHWLX7HF2kR2bJwqeyTgPJ2Sytpb6Os4bnEdkrUseDSa07yT2ZKh6S04r4vvta7vAlLeBOpbNoWdgrZtPH/C9ps1Zz2NcDTOJrTm4t1AP3SvBLsrZDh9Be9dF7LSqWWk51NhOGCS0E5EgZxuhZa9NTSuOlUcG7EuF+6meVQHzaFxbU/dE8nMPm4I1110vuAcpb5KJ1zUjsd/HU/8AJZumXJo6iXALLxrRqD+A+TimOtMasqD/APN58gUYbmbsfUH5p/mBSC6nbK9X/j8GhLpvcfUexXut7duIc2VB5tTf1jS21GjmQPNWrbDVGlb+Js/1BSiy1v3jDzZHxKXTMl1K4KhlvpnSow/mb80Qx4OhB5Zo82KodWUXc8v6E39Wb7NRPKPiAn00g6mI2ixTQoxdrR/9Qflwj4pr7I39zUHuveP5SpLDyF+eJK4IaoEx1Bu60D89U+ahqUW7K1ZvPD/UEOhIarRJSU5hQbKA/wCsPa2mfIKVtlqezaaZ50z8HBVypS+3LFUiGApUM2jXH+7Zz+Vzf604sr7G0XcnlvwKqcJDzxJjCSBuUMWn9ww+7VnzYEx1asNbLU/KWHzcEsrHdBEDclQf21//AE9b+Fp8nrkrMeh59fY/aOG4keJVNXfsV70kAFetOx9T+YrOOzOS7JxxgaoaqJOQQtQpjGIS9PVnj80Wgr2d1Rz+aAI7M4wESEJZjkOSKYUgJGlPaownA5pgKDB4HwOxXFA4rOWnVlRjhydLHebe5U7xIhSXXay5jh7TRmN+EggxtzCadhp2aZNbKRD3Bukx84QXSRksoOIgkPafylseDlY0a+I79T2nio+lMGk2NGVAP4mZ+LU15RZNaX+/dijsE7I2zPBe4fo3t+KyYdrSO4iPNpXhtF8NO/TvXof6KLziq6iT6wMdmfz71Bq6K07M9ZFZOFUKD0acKfFQyksyCA8J7YQ7aRUzKZTyizE7WKRrFE1p3KZoO5SyhmJGMRFOmFAxTsdCmokWwykwbkU2mNwQVOrwR1nMiU5bCW5BaLK0+yFXV7INytrSYEqvrVUJXQ/JW1LON080M+wUzrTYebR8lZueFG6FBoaZVm6qX7sDll5KN1z09zhye/5q1KYVBokVRuZux7x2g+YKT9VuGlaoO1vwCtoSYVHL7DuVX2Cr+/PaP/ZcrXCuRkXA7vk8Z6ZH/wCTWA/eP8yqLDCRcrCkHqFDPK5cgY2UDe/qt5/BcuQCGWbQIhq5cgGPCcEi5MTHkIOhUNOoHjf37wVy5IZd0rKDL9kF2WWWoCiqND6FQO2NDp/FiHwJXLlJMvcVb9XM/UOg4k/JWdx240K9Oq32HA8wCJHaFy5JFTR9FWeq1zQ5pkEAidxzU2FcuQyCHtKka5KuTAka5TNK5cgCRpTwFy5TREkai7M8jkuXJsBbS8nkq2s5KuTWwk9SAphSrlW0WXGEpJXLlAYkpQkXIGPXLlyQH//Z"/>
          <p:cNvSpPr>
            <a:spLocks noChangeAspect="1" noChangeArrowheads="1"/>
          </p:cNvSpPr>
          <p:nvPr/>
        </p:nvSpPr>
        <p:spPr bwMode="auto">
          <a:xfrm>
            <a:off x="536575" y="-1447800"/>
            <a:ext cx="4552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3400" y="358774"/>
            <a:ext cx="8153400" cy="1325563"/>
          </a:xfrm>
        </p:spPr>
        <p:txBody>
          <a:bodyPr/>
          <a:lstStyle/>
          <a:p>
            <a:r>
              <a:rPr lang="en-US" dirty="0"/>
              <a:t>Center of Excellence (13)</a:t>
            </a:r>
            <a:endParaRPr lang="ar-S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0"/>
            <a:ext cx="8153400" cy="48990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 Arabic and Desertification studies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 Science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Islamic Knowledge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Pease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Mycetoma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Endemic Diseases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Harvesting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Center for Oilseeds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 and Plant Health Research Center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0935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733800"/>
            <a:ext cx="4190999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3400" y="217993"/>
            <a:ext cx="81534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chairs (4)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8800"/>
            <a:ext cx="8153400" cy="435133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 Arabic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harvesting and desertification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Studies</a:t>
            </a:r>
          </a:p>
        </p:txBody>
      </p:sp>
    </p:spTree>
    <p:extLst>
      <p:ext uri="{BB962C8B-B14F-4D97-AF65-F5344CB8AC3E}">
        <p14:creationId xmlns:p14="http://schemas.microsoft.com/office/powerpoint/2010/main" val="424953778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60" y="2442369"/>
            <a:ext cx="4228240" cy="31242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3400" y="503237"/>
            <a:ext cx="81534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groups (8)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8800"/>
            <a:ext cx="8153400" cy="4351338"/>
          </a:xfr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on large priority projects according to the national development plan;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food security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Cancer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Archeology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Mycetoma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Forestry products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 Metabolic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Sugar Studies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group in Early Alarm System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823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7097AB61-01EA-464D-9100-72528DFF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      Introduction</a:t>
            </a:r>
            <a:endParaRPr lang="ar-SA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41B54671-1A7C-471C-9C2E-779187AC750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Entrepreneurship is an indicator of the innovation index in the country</a:t>
            </a:r>
          </a:p>
          <a:p>
            <a:r>
              <a:rPr lang="en-US" altLang="en-US" dirty="0"/>
              <a:t>STI based-Entrepreneurship is more resilience with high opportunity of survive</a:t>
            </a:r>
          </a:p>
          <a:p>
            <a:r>
              <a:rPr lang="en-US" altLang="en-US" dirty="0"/>
              <a:t>Entrepreneurship is not a training, it is all about startup and business</a:t>
            </a:r>
          </a:p>
          <a:p>
            <a:r>
              <a:rPr lang="en-US" altLang="en-US" dirty="0"/>
              <a:t>MOHE’s STI vision is a research and development that leads to Entrepreneurship outcomes, through various components,</a:t>
            </a:r>
            <a:endParaRPr lang="ar-S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53E4CECB-175A-401B-8B70-72596B4DB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9DEABA-DA15-4DCB-8E24-AEA6C3F31729}" type="slidenum">
              <a:rPr lang="en-US" altLang="ar-SA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4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042039"/>
            <a:ext cx="3810000" cy="381596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3400" y="129161"/>
            <a:ext cx="81534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Incubators (15)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394856"/>
            <a:ext cx="8153400" cy="435133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and Milk Production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Oilseed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herbs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farming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Nanotechnology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Printing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production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Leather production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Incubator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Incubator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176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C90338EC-BE43-409C-9D6C-96F2553E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12518"/>
              </p:ext>
            </p:extLst>
          </p:nvPr>
        </p:nvGraphicFramePr>
        <p:xfrm>
          <a:off x="309967" y="263471"/>
          <a:ext cx="9205992" cy="62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EE8B13-B1DC-4763-9913-A20469A74CAA}"/>
              </a:ext>
            </a:extLst>
          </p:cNvPr>
          <p:cNvSpPr txBox="1"/>
          <p:nvPr/>
        </p:nvSpPr>
        <p:spPr>
          <a:xfrm>
            <a:off x="635431" y="65092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4072587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3D201941-71DF-4832-94F8-9AE216436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162069"/>
              </p:ext>
            </p:extLst>
          </p:nvPr>
        </p:nvGraphicFramePr>
        <p:xfrm>
          <a:off x="232475" y="387458"/>
          <a:ext cx="9066507" cy="623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6261DE-C57D-4C4A-9DAE-4AA0B39BEF92}"/>
              </a:ext>
            </a:extLst>
          </p:cNvPr>
          <p:cNvSpPr txBox="1"/>
          <p:nvPr/>
        </p:nvSpPr>
        <p:spPr>
          <a:xfrm>
            <a:off x="1069383" y="960895"/>
            <a:ext cx="128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38814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10B66-E91A-44A2-8B98-B737226E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C5DC79-D26B-416C-B08B-9119A22D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Incubators are the main driver for entrepreneurship enhancement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and strong R&amp;D activity leads to strong entrepreneurship system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is the main goal and outcome for STI policies and plans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than 140 universities and colleges entrepreneurship is a must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xQSEhQUEhQUFBQVFBQXFRUUFBUUFRQUFRQWFhQUFBQYHCggGBolHBQUITEhJSkrLi4uFx8zODMsNygtLisBCgoKDg0OGhAQGiwkHyQsLCwsLCwsLCwsLCwsLCwsLCwsLCwsLCwsLCwsLCwsLCwsLCwsLCwsLCwsLCwsLCwsLP/AABEIAMIBAwMBEQACEQEDEQH/xAAcAAABBQEBAQAAAAAAAAAAAAACAQMEBQYABwj/xAA/EAABAwIDBQQGCAUEAwAAAAABAAIDBBEFITEGEkFRYRMicYEjMlKRobEUM0JicsHC0QdzgpKy0uHw8UNjs//EABoBAQEAAwEBAAAAAAAAAAAAAAABAgMFBAb/xAAzEQACAQMCBAIKAgIDAQAAAAAAAQIDBBEhMQUSQVETYSIycYGhscHR4fAjkRRCM1LxYv/aAAwDAQACEQMRAD8AzDWrlsxHmtWJGx1rVAOAKAINUKEAoQLdQooagDay+iLXYFvQbNzy2szdHN+Xw1W+FtOXkDR0GxUbc5XF55DIfuvVC1gt9SmgpMOjiFo2Nb4DP36r0RilsiErdWQF3UKdZAduoQ7dQHbqYB26hRd1CCbqA7dQHbqATdQGd2r2cFQ3fYAJWj+8cj1WmtRU15kPNJYi0kEWINiDqD1XNaw8MoBaoACFQC5qpBp7VkmUZcxUDEjFkBksWWQWzGrQwOtChBwBQBtChQgFAGAgLGgwWab1GG3M5D3lbYUJz2QNLh+xY1mff7rP3K9ULRf7MGiocJhi9RjQeep95XpjCMdkCeAsyi2QHWQC2QC2QC2QHWQHWQC7qASyEOshTrIDrIQ6yoEsgEsoDLbXbNdsDLEPSgZj2wP1LRXo86ytwecPbbIrm7bgGyAEhUAOaqQae1ZIow9qoGS1UFm0LWQcAWLKGAoQMBQpf7P7PfSRvl4a0Gxtm6+X7r00bfnWWwbHD9nYIswzePN+Z92i9sKMI7IFu1q2gIBAEAhRbICjmxuWJx7ancGXyew7wt1XgndVaTfiQ07rUmSfQ4xDL6jxfke6fcVupXdGp6si5LABekCgIDrIBbIDrIDrIDrIDrIDrIDrIBLIQ6yoEsgEshDHbZbM74M8I7wze0faHtDr815bihzektymAIXOABCoEIVQG3tVQGHtWQGS1XILBoWtgMLEBtCAIjJQGn/hnUHeqIyeLHjzu0/ILpWz9Epv2hekBAIAwEAQCA5xsLnIDVRtJZYM9LI6ueWMJbTNPffoZCPst6LmtyvJYWlNde/4JuWFTs9TvABjAsLAtyI8xqvVOzozWHEYG5pmUMNrueSTuNcbucToByC1znC0p4WW+i3bGxYYa+R0bTM0Necy1t8hwv1Xoouo4J1NH5FJVltB1kB1kB1kB1kByA6yA6yA6yoEsgEshBLIBCEBhNs9mbb08Iy1kYOHN4HLmvHcUM+lEhiiF4CgEIASFQMvas0BghUpOAWtkDCgDCgDaFAWuw8u5XAcJI3t8xZ4+RXutJatFPUGr3AMBAEAgFJtmcrKNpLLBnZpXVzzHGS2nae+8ayH2W9FzZOV5LljpTW77/gm5oaeBrGhrAA0CwAXRjFRXKtijGK4iyBhe/wa0auPILTcXEaEOZ+5dwVuDYa97/pNR65+rZwjbwy5rz21CUpeNW9bouxC/sugUoMdxNzn/RqfOR3rOGjG8c+a5t1cSnLwKPrPd9gy2wyi7GNrN4utq5xJJPHXQL2UKSpQUU8glWW0AvcGgkkADUnIBRtRWWAgqDiFQdZAcgOQCEKgSyEEKFEQghCA872y2b7ImWIejJ7zR9gn9J+C8FzQx6cfeEZIheIAkKgbeFkgMELIEoBa2AwoAwEAYUKO4fL2dTTycpWg+Djun4OXotpYmgewNXUA4AgFJtmVG0gZ2omdWvMURLadp9JIPtn2W9FzJSleS5Y6QW77+RDQ0tO2NoYwANGQAXShBQiox2KN4jXMgYXvNgNBxJ4ALXXrxow5pAzjcImq/TyP7J2sTbXDW6gnlwXMVrVuP5ZvD6LsTcf+n1lP9dGJme2zXzt+y2eLd0PXjzLutxqLV7UB7A2na4zPO6ARm3ryKlTiPPHlpJ8z09gyWWA4QIG3Peldm92ufIHkvXa2qoR7t7sqRar1FKzFsbjgyPeedGNzJ5X5BeS4vIUdN5dkQzAqJqmqjjl7oDg4xjINAG93uZtbXmuVz1ri4jCp3zjt1Ibuy+gMhEByZBypDkAiARAJZAcqBEIBJGHAhwBBFiDoQdQVAeZbWbOmmdvsBMTjl9w+yfyK51xQ5HzR2+QM6QvMBtwVQGSFkCQFgwEFAGFAGEA3Vt7ptqMx4jRWEuVpmR7Fh0/aRxvH22Nd7wCu0CWFSCuYHAggEHIg6Ecio0msMCU1O2Noaxoa0aACwUhGMViKwgdVTiNjnuvZoubC58gpUmoRcn0Bn8OpH1cgqJxaIfVRnQ/eP/M1zqFKVxNVqu3+q+pNzT2XTKVePYuKdmXekdkxvM8z0Xku7pUY4WsnshsR9ncGMd5Zc5n5n7oPDxWFna+Hmc9ZP4BIuZ5WsaXPIa0akmwXsnOMFzSeEDM1GPPqH9jS2bfWR5sbfdB/7XJnezry8Ohp5v6DJZ4XgcdOC93fkzLpHajnbl817KFpToLmer6tjBU7HsMs09QeJsP6jf4ANXi4d/JVnWf7n8YCNauyUCWQNaXOIAAJJOgAUlJRWXsDznHsVfO/tG7zY2ktj1FuN7+0dfcvmbu5lWlzr1Vt+9zFs9FpzdrTza35BfS03mCfkjIcWYEQgiA5AIUAiAQoQYqqdsjSx4DmuFiDxCNZ0YPLdpMCdSyWzMbr7jv0nqFzK9F03lbApnBaQNFqoHLLEBBYgMIAwoUUi4QHo+w0+/Rxc2bzD/Q4gfCy7FJ80EwaELaAggDCgFCAUBAM1kpYxzmtLyBk1upKwqScYNxWX2BR4Dhb3vNTU/WO9RhHqDhlwPILwWltJy8er6z2XYhMxjHo4O6PSScGNzN+G9y+a2XN7Cl6K1l2RSvgweapcJKtxa3VsLcrePL5+C0QtKleXPcPTpH9/wDQSq7ZaCT1QY3cCzTzbot1Xh1Ceyx7Bgo8WhqqWMgyh8T+5n6w3gcgDmMr6Fc+4p3FtBrnzF6ef77yao0GydL2dMzm+7z/AFafABdLh9PkoLz1Ki4XtKZHaCtdUyilgOV/SO4XGt/ut+a415WlXqK3pe9/vRfPQjGtr6JsNPAxgyDnZ8SS3MnqseI0Y0qEIR6P6EZraE3jj/Az/ELr0dacX5L5GQ8tgMdX4hJVVTYqd7msYTd7SRp6zzzA0A4+a4tavO4rqnSeEuq+L+xGa8Cw4nqfzXZWiBEdicQl7IvaJMu6eugB0v06rU7mkqnhuWoJa3gRUCIQFARcRoWTxujkF2n3g8CORCxlFSWGQ8pxvCn00hY/Matdwc3n/suXVpOm8FKwha8gILEBBQBBAGFAEFCmz/hxN3J4/ZkDh4Pbb5sK6lpLNP2A2jQvSAwgCCoCCgFQHIUGSPeBBvmLZEg+RGixlFNYBU0mHU1K4ZgSSOIa6RwLifZaTx+JXnoWlKi8xWr6szhRnNNxTeN/IuF6TA5UGP2yeZJoYG8SCfF53R7gD71xeJN1KkKK/c6fcjNdGwNAA0AAHgBkuylhYRSi2qxjsW9nH9a/S2rWnK/idAuff3XhR5I+s/h+9CDuzOD/AEeO7vrX2LjyHBv79VnY2vgwy/We/wBgiv2/+qi/Gf8AErz8W/44+36MM0GFm8MX8tn+IXQt9aUH5L5FKba/F+zZ2TD6SQZ21a05e86DzXj4jdeHHw4+s/gvz0I2StmcI+jxd4ekfYv6cm+XzWyxtfBhr6z3+wSJONYkKeIvOZ0aPacdB4cfJb7muqNNzfu9oM/sfhxe51TLmSTuX4k+s/8AIea5vDqDnJ15+729/ogjT1VUyMXke1g+8QPdzXWnVhTWZvAKZ+1sAeGjfcD9prcvIHM+5eJ8To8ySy/d+sZLuKQOAIvYi+YLT5g5hdCMlJZX2ApVICVQVmOYSypjLHZHVruLXc/DmFhOCnHDIeX1mGSxvcxzHXabZAkHkQeVlzZUpp4wUzNNicmjmh3VvdPuK31bWEVlPAbLiGYHmOhXhawYqSHViZBBQBhAaLYKfdqnN4SRH+5jgR8HOXuspatFPRWr3gcQBBAEEByA5AKhTI4x6bE6WLhCwyu8dR8Ws96x6nbtf4eH1anWT5V++9muWRxAXOsLnIDjyUCWdEZagoXyVxnO66KxLHtcHNNgGNFxxsSVy4W9R3bqSWnT5Is4ShLElh+Ze4tiLaeMvd4NHFzuAXuuK8aMHJ+7zZDP7MYe6Z5qpsySdwHS/tW5DQLm2NCVWbuKnu+/2IjWLsFMvt99VH/M/SVy+Lf8cfb9GRljBXtho45HcIo7D2nbosAt9OtGlaxnL/qvkCl2XoXVErqqbPvHd5F3MdG6Dr4LxWNGVeo69Tvp7fsiI2JK7ZkecbRYsKibiYmGzQDa4+07xP7L5q9ufGqf/K2+5iyxpq6rqGhtO0RRN7oLbAAAab5zv4BeiFa5rrlopRitNPv9kMkyl2PBO9USue7iGk/F7sz8F6KfC03zVZNv967/ACLgvaPDoofq2Nb1A73m45ldGlQp0vUjgEkraBChASqASoQbITIPnunkG87oSB4A2uubcScmYyRYRyXXhaNTQ816nM0RSaH2SLLmRsVVdR0FDYnksNn59yqp3f8As3T4SAs+bgvTayxUXmU9YauoBwKgIIUIKAVAcgOQGR2X9NW1tRqA4RM8G5G39jfeourO3f8A8VnQo91zP37fMtcZ2jipzuZyzHJsMfeeT1t6vz6Jk8lrw6rXXN6sOsnovyVgweprDvVjuyi4U8RzP8x3/PJMdz1/5dtZrFsuaX/d/RfvvNJR0ccLAyNrWNHAC3meZ6lZHKq1qlaXNUeWZzaTEqB1hNLdzDkIy51uYO7ccOOa8txbUq+Ofp5nqo8LuqyzGDx56fMKDbeiyaHOaBkPRusAPC63rlSwj0Pgd2lnC/tF9Q18Uzd6J7Xjm03t4jUeayTyc2tQqUZctSLT8yh29HoY/wCZ+hy5fFv+KPt+jNLKKFz6x0EDbhkbGg9LAB7z8h/uudFzuXCitkv/AF/Ym56BTwNY1rGizWiwHQL6OEIwiox2RkZ3bPFtxnYsPeeO9bUM5eJ+S53Ernkj4cd3v7PyRnUezzY6R+80GV0biSQCWnduGg8LWHmlCxUaD5l6TT93kMDGwE92Ss5Oa7+4WP8AiFq4TPSUfY/3+gjVldopyEBQCIGCUICUABQh8uUVaRkV4alPJZIuYKpeSUDW0ToqhaXE1tElkqwwYND8ciEy1sSWS6EZOBBHK7SCPiFnCfLJM2Rq9z13DcSimF43h3MfaHiNV2YVYz1izcpJ7E8LYUMIUUIArIU5AV2N4tHTROfI9rTuu3ATm51sgBxzso2eq0talxUUYLPfy9pjdlsNrHwdm0/RonuL3ykemk3reoPsiw1yUSeDv8QuLOFbnfpySwo/6rHfv7DX4PgUNMPRt7x9aR3ee48bu/IZLJaHCur6tcv03p0S2XuLCR4aC5xAABJJ0AGZJTJ5Um3hdTFdpNikjg1zoqNhsSMnSnl/toLi9ysdz6Dlo8MgnJKVV/1H9+PTBo8OwCngA7OJlx9pw3nH+o5rI5Ne/uKz9Ob9i0X9ImT0cbxZ7GOHJzQR8UNEKtSDzGTT9pkce2ZNPepoS6N7AXOjBJBaM3bo/ToeCxa7Hbs+JKv/AAXXpJ7Ps/3qSHyHEqRjo90SNf32k2G8GkEA9d4EeK8l5QlXp4junk5l/Zu1rOHTdewtdmsI+jx976x+bzy5NB6fO6WVr4ENfWe/2PEifiVa2GN0jtGjIczwA8SvRWqxpQc5dCmT2YonVEzqiXMB1xyL+FujRb4LkWVKVxVdaeyfx/H2IjaOF13SmG2PPZ1UkfNr2+bHD8gVwbD+O5cPav6ZijcLvGQioEKEEKAEoQEoAEB8pzQrzJmZ0FWWGztOawlTT1Rg4lvTVl+K80oGtonw1K0uJg0TIp1rcTW0SWSrBoxwS6epLSC0kEaEGxHgQom08omqNZg+20jLCYdo3no8efHz969dO9lHSWpsjWa3NtheNQ1A9G8b3sOyd7uPlddCnXhU9Vm6M09iyW0zyN1VSyNpdI5rGjUuIATJsp051JcsFl9kZx+PTVRLaGPuaGplBDBz7Np9Y/8ALKb7HWVjRtlzXctf+kd/e+n7qSsL2Yjjd2szjUT8ZJc7H7jdGqrQ03HEqk4+HTXJDsvq+pfIc0RUGW/iNWGOk3R/5HtYfw2LiPPdt5qPY7PAqKqXWX/qm/p9S6wSjEMEUbdGsbfq4i7j5kkqnPu60q1eU5dWTUPOcgEQGH/h53ZqtjfUa4W5ZPkA+A+CxW7PoeNelRoze7X0RuVkfPGTxWeOtnNKx8gdFc7waHREiwdvZ3uL2v1K8l3beOlHmxj+vee2pYVIW8a8sJPp1NLQ0rYo2xs0aLePMnqTmt9KlGlBQj0PEPLaDCPPZYn0Mv8A9W/u5cCf8d9nzXxX5MepuV3zIRUCFAJdCAlACShACpkHzfV0d14IzMioqKZbVIpEBczTTksmlLcjWSwo64Hx5LROng1uOC0gqV55RNbROinWpxNbRKjmWtxMcEmORYNGLRJimINwbWU2MdjU4PtpNHYSelb942cPB/73XqpXs4aS1XxNsarW5sKXE6WtaGODHaHs5QL3HIHI+S6NK4hU2evY9dC5lB81OTT8tC6Y0AAAWAyAGQHQBbw5NvLFQHIDlSmc28w8zUjt0XdG4SAcSACHW/pcT5KPY6vB7hUbpc2z0+3xHtkMXbUU7Mx2jGhsg43AsHeBAv8A9Ima+J2kreu9PReq+3uLpU55yAodrMebSxGx9M8ERt4i/wBsjkPickbwdHhtjK5qrPqrd/Qa2Iwc08F3i0kpDnA6tFu609bXPiSokbOLXar1sQ9WOi+o7thjf0WHun0sl2xjlzfbpf3kI3jUw4ZZf5NXX1Vq/t7/AJA7G4L9Ghu/62Sznk6j2WX6Xz6kokXil7/kVcR9WOi+/wC9C/VOYIVQY/afDXvqO0h3Xua1hcwOHaDdJs7d1IsAuRf2tSc/Egs6L26FcJY5sad+hrgb5rrJ5SZDiVQDdUCEoQQoAChACoU8EfGuVkpCqaW62RkQqKmkstykXJXSwclsTAcFaW5O9/7rXKmnsYOJbQVPVeaUDW0T4ahaZRMHEmRzrW4mDRLjmWtxMcD7JFg0YtEiOYjioQ02DbYzRWDz2rOTj3h4P199166V5OGj1RsjVa3NvhO0MFRYNduu9h2TvLg7yXSpXMKmz17HojNSLZbzYcgOQpjsV2Se2Qz0MnZP1LL2ab67p4D7pBHgpjsd224tCVPwbuPNHv1/fNajTcexGLKWjMh9pgOfU7m8PkmWZux4dU1p1se384ZzsTxOfKOnEAP2n6j+/wD0lMsK24ZR1nU5/Jfj7kvBNkhHJ21S/t5r3ub7rTwOebiOBOnJEu557virnDwaEeSHxf2/dTSTShjXOcbNaCSTwAFyVkcqMXKSjHdmHwKF2IVbqqQehiIETTpcZtHl6x6kLHdn0V5NWFqreHry9Z/P7LyN2sj5sRARcSrWwRPkfk1gv4ngB1JsPNVG2hRlWqKnHdmS2Jo3TyyVsw7zi4R+OjiOgHdHgVitXk7nFq0aFKNpT2W/757v3G1WR88CUAhVAigBJQgJKEAKFPDnsXHyBl7FUykWenus4yIVVVRrdGRclZPTramUjNLmHLTlwVaUtzFrJY0taD0PIrROlg1uOCyhqF55RNbRNinWpxMWiXFMtbiYNEhkqxwY4H2yLFomB5kpUwDRYTtlNDYOPaM5POY8Haj4r10rqpDfVG2NRo22D7VU9RYB+4/2H5HyOh+a6lKoqiykeiLyXllsMhEKIgEQoioKHbhxFFNu/cB/CXtBUex0eEJO8hnz+TO2H3foUO79/e/Fvu3rqR2Lxfm/y583l/WEXqyOaIgMLtdVOq6mOjiOQcDIRpvWub9GtufE9FJPofRcMpxtaErup7v3zfwNlR0zYmNjYLNYAAOg/NZJYOBVqSqTc5bsdQwEJQCXVAJKhASUAJKAAlAeKELjAAtTIG3MVyBiWK6zTBXVNGtsZlKuopbLapFIYhs4HkQfcVnkF7UUBb6ui1SgjCUOw0x5C88oGprBJjnWtxMWiXHOtbiYNEqOZYOJMD4mWOBgchjc8EjQfNe21t+d5exnCGSFJRva67Cb/NddJJaHoWhrMA2uqacbr3CRoy3HG9vB2o+S8Va7jF4Sya5VUegYPtXBUWF+zefsvOv4XaFWnc056bMqmmXa9BnkRAchRmspmysdG8Xa9pa4dCLIbKVSVOanHdPJgqKpmwqQxytMlO83D2jjpvN5Ota7Tyy647H0tWnR4pTU6bxUXT96dn/ZqYNqaRwuJ2Do87h9xWeTjT4ZdwePDb9mvyKnGttomtLaa8shyBAO60nQ55uPQI5JHsteC1ZPmr+jHr3/AB7x3YvAnQtdNN9dLrfMtaTcgn2icz5KJdWYcVvo1mqVL1I/H8Loaa6yOOIUAJKAQlCCEoASUABKAC6EPFguMUVQAkIAHNVAy+NZZBEnprrYpFKyoo1tUxk09LT78MbtbtF/EZH4grb5mZX1eH8li0YtJla+EtWqVM1OGNhGPstLia2iRHOtbiTA59IVUMvAUS5w3EgAG8l14RUY4R6VHGhKq8Sa0d31yNfZB1I68FouavKuVbmuo8EGJy5LPMyXE9amYmiwbamaCwvvs9l+dh906hb6V3OnpujONRo3OEbSQ1FgDuP9h36ToV06VzCppszfGaZcXXoM8iIUCWMOBDgHA6ggEHxBQsZOLynhlFUbH0jjfst38D3tHuBspyo6UOL3cVjnz7UmS8OwKngN4omh3tG7nf3OuQqkjRXvriusVJPHbZf0iwJWR5BLqAS6oBJQCXQAkoQElAA4oACVAeMArjsBAqA5AcQgAc1UDbmK5AxJDdZKQNPslTB8Dm8WPPucA4fHeXspPMTIKvwu3BZNFKOroOYWOAU9RREaLFxyYuKZCc0hanA1uLQkZN9L2WdKPpGVPHNqE2Wy9SkehpDsNTc5rw1fSeTxy1ZPhmXlkjW0T4ZVoaMGiUx6waMWh5j7KA0uCbWyRWbJ6RnI+sPA/kV7KN7KGktV8TZGo0bnDsTjnbeNwPMaOHiF1KdaFRZizepJku62mQiFBQohVAiAEoBCUAJKpASUAJKAZnmDRdxAHMmygKl+PxAn1j1DclBg8uBXJYCBUAQUAt0ByAEtQAFquQaPYOS00jPbjDvNjv2f8F7LWW6Ka+oowV6SlFX4T0WLiUztZhxHBYNFKWqoeigwVzYzE7eAvwIPIrKOjyY8oNcGPY5zcnAaea2NJrQupVwyWXklE0NE+CoWiUTHBPhqFocDBomxVC1OJi0S4plg0TBJY5YtEwSaWpdG4OY4tI0IKRk4vKYWUbPBNrQ6zZ8j7Y0P4hwXToXyelTTzN8anc1LXgi4IIOhGhXRTT1RsTFuqZCEqgElCgkoASUAJKoI1TWMjHecB04nwChNTN4ttc1mTSG+PecfBg081jKaW5cGQxDH5ZT3QfxP7x8m6BeeVfsMlU4SE3Mj7/iI+C1OrIZOBWhmIYKgCBUKECoBQgFQCEICw2cm7OqhPAv3D/W0tHxLV6LZ4qFPTixdADMsF1AVVZhoPBRopnq/CuiwwZJlDV0HRMFRU1VAOSqKZzEGtjdYOF/Zvn5I4ZNcoobhqgeh4g5EeIWmVNmpomxVC0OBg0TIqlaXAmCbDUrU4EwToala3EmCdDOtbiOUksN1jgnKWeE49JTnI7zOLTp5cl6KNxOltt2KpOJucKxmOoHcNncWnUfuF2KNeFRaG6Mkyw3luMhCVSgEoCBXYtFEDvOGXAW+J0CFMlim217iIE/h/wBZ/ILTKvFFwjN1FbNLe7t0HXdvc+LjmvNK4k9iZGI6QBaHJsg4WgIiDRKpCE1yFDBUKGCoAgVCBAqFFQCoBHPLe8NWkOHi0hw+Syg8STKj2KF4c1rho4AjwIuF1wKWKAafGgIc9KCpgpSV+F30UwVMzGIUJacxksTNMzuKUDXiz23HDgQebXcFkmHHJlsawyW++yzmtFu6LPA+8OPiPgstDW00V9NXHQrXKmuhg4ljFVLRKmYtEyGrWmVMxwTYqtanAYJsNZ1Wp0xgsKauWt0xgnxzgrW4mLQbZ3MIcwkEZggrOGU8omMGo2f23DiGVAseEnA+IXdoqcoJyNsc4LfFdrKeHLe33ey3NZSnGO5mjJYltbPNcRjs29dfcF5p3S/1LoUj4XPN5HFx6nIeA0C80qspbgdZGAteSBXVAL3KgjvcqQauqMEJrkKOtKmCBgqFCBUwAgVMAIFQBXQCnNAembG1PaUcJ4taWHxjJZ+kLrQfNFMyZdrMgJaoBtzEAxJDdAV1ZhwcMwpgyyZfFMAIuWhTBmpGXrMOLTpYoZZyZ/E8IZJcubuu9tuv9Q0KyTMHDsUFThssWYHaMHFudvEahMJmDQ1DUg6G3Q/utcqZhglMqSNVqdMmCVFWLW6ZME6mrFqlAFnBXdVpdMmCdDWBxAJsOJ6cVso0eaeCqOT1rCcJoqumaxobvBuZHrA8111oXBidpsAfRPG93oye6/pyK03FFTjlbhZzhlddcsyBJQHbyuACSrgDb3K4IMSOVSAyXrLAIbXI0UeaViBwFMAIFTADBUwBQVMAMFMAUFQptv4cVHcmj9mQOHhI392H3rpWrzDANk0r0YASYAllMAEsTAG3RpgpHlpwVMAp8QwZr+GaYMkzJ4ps+RoFjgzUjNVeHFp4goXcpa7DWP8AXZn7bMneY0KuTFwRVyYTI36twkHsnJ3uOqaMwcWiG9+7k5rmu5WssHEwOir7a3CxlSJgmxV3VanTJgcfiJFreJ8OC3Uo4Rsjoi4wba18Dg6NxaR1W5MyaTNti/8AEgVdN2UjBvZZjnzWaaSNTi8lXSvu1vguRUS5mB26wwBLqgFzlcAae5UDD3KpEGCVmUihRgdasSocagHAsQEFAwggCCgCChTUfw9Pp5v5TP8AIr3WmzBv2r1gNAKgEQHFANuUe5Rp6Ar6tuRUKZHFmDPIe5YszRlK5uahkZDaKQttYkeBsskYTLGjG/T3f3jb7Xe+arIzMvGZQ1sCPVYspZU4yPksGCO4ZrNGRYUOo8QpIjNzHoFzpbmAahRCqACskRjLkQGXrNbEQyqU/9k=">
            <a:extLst>
              <a:ext uri="{FF2B5EF4-FFF2-40B4-BE49-F238E27FC236}">
                <a16:creationId xmlns:a16="http://schemas.microsoft.com/office/drawing/2014/main" xmlns="" id="{01AD5DA3-226C-4826-914D-E9DA67410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just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just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just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just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AutoShape 4" descr="data:image/jpeg;base64,/9j/4AAQSkZJRgABAQAAAQABAAD/2wCEAAkGBxQSEhQUEhQUFBQVFBQXFRUUFBUUFRQUFRQWFhQUFBQYHCggGBolHBQUITEhJSkrLi4uFx8zODMsNygtLisBCgoKDg0OGhAQGiwkHyQsLCwsLCwsLCwsLCwsLCwsLCwsLCwsLCwsLCwsLCwsLCwsLCwsLCwsLCwsLCwsLCwsLP/AABEIAMIBAwMBEQACEQEDEQH/xAAcAAABBQEBAQAAAAAAAAAAAAACAQMEBQYABwj/xAA/EAABAwIDBQQGCAUEAwAAAAABAAIDBBEFITEGEkFRYRMicYEjMlKRobEUM0JicsHC0QdzgpKy0uHw8UNjs//EABoBAQEAAwEBAAAAAAAAAAAAAAABAgMFBAb/xAAzEQACAQMCBAIKAgIDAQAAAAAAAQIDBBEhMQUSQVETYSIycYGhscHR4fAjkRRCM1LxYv/aAAwDAQACEQMRAD8AzDWrlsxHmtWJGx1rVAOAKAINUKEAoQLdQooagDay+iLXYFvQbNzy2szdHN+Xw1W+FtOXkDR0GxUbc5XF55DIfuvVC1gt9SmgpMOjiFo2Nb4DP36r0RilsiErdWQF3UKdZAduoQ7dQHbqYB26hRd1CCbqA7dQHbqATdQGd2r2cFQ3fYAJWj+8cj1WmtRU15kPNJYi0kEWINiDqD1XNaw8MoBaoACFQC5qpBp7VkmUZcxUDEjFkBksWWQWzGrQwOtChBwBQBtChQgFAGAgLGgwWab1GG3M5D3lbYUJz2QNLh+xY1mff7rP3K9ULRf7MGiocJhi9RjQeep95XpjCMdkCeAsyi2QHWQC2QC2QC2QHWQHWQC7qASyEOshTrIDrIQ6yoEsgEsoDLbXbNdsDLEPSgZj2wP1LRXo86ytwecPbbIrm7bgGyAEhUAOaqQae1ZIow9qoGS1UFm0LWQcAWLKGAoQMBQpf7P7PfSRvl4a0Gxtm6+X7r00bfnWWwbHD9nYIswzePN+Z92i9sKMI7IFu1q2gIBAEAhRbICjmxuWJx7ancGXyew7wt1XgndVaTfiQ07rUmSfQ4xDL6jxfke6fcVupXdGp6si5LABekCgIDrIBbIDrIDrIDrIDrIDrIDrIBLIQ6yoEsgEshDHbZbM74M8I7wze0faHtDr815bihzektymAIXOABCoEIVQG3tVQGHtWQGS1XILBoWtgMLEBtCAIjJQGn/hnUHeqIyeLHjzu0/ILpWz9Epv2hekBAIAwEAQCA5xsLnIDVRtJZYM9LI6ueWMJbTNPffoZCPst6LmtyvJYWlNde/4JuWFTs9TvABjAsLAtyI8xqvVOzozWHEYG5pmUMNrueSTuNcbucToByC1znC0p4WW+i3bGxYYa+R0bTM0Necy1t8hwv1Xoouo4J1NH5FJVltB1kB1kB1kB1kByA6yA6yA6yoEsgEshBLIBCEBhNs9mbb08Iy1kYOHN4HLmvHcUM+lEhiiF4CgEIASFQMvas0BghUpOAWtkDCgDCgDaFAWuw8u5XAcJI3t8xZ4+RXutJatFPUGr3AMBAEAgFJtmcrKNpLLBnZpXVzzHGS2nae+8ayH2W9FzZOV5LljpTW77/gm5oaeBrGhrAA0CwAXRjFRXKtijGK4iyBhe/wa0auPILTcXEaEOZ+5dwVuDYa97/pNR65+rZwjbwy5rz21CUpeNW9bouxC/sugUoMdxNzn/RqfOR3rOGjG8c+a5t1cSnLwKPrPd9gy2wyi7GNrN4utq5xJJPHXQL2UKSpQUU8glWW0AvcGgkkADUnIBRtRWWAgqDiFQdZAcgOQCEKgSyEEKFEQghCA872y2b7ImWIejJ7zR9gn9J+C8FzQx6cfeEZIheIAkKgbeFkgMELIEoBa2AwoAwEAYUKO4fL2dTTycpWg+Djun4OXotpYmgewNXUA4AgFJtmVG0gZ2omdWvMURLadp9JIPtn2W9FzJSleS5Y6QW77+RDQ0tO2NoYwANGQAXShBQiox2KN4jXMgYXvNgNBxJ4ALXXrxow5pAzjcImq/TyP7J2sTbXDW6gnlwXMVrVuP5ZvD6LsTcf+n1lP9dGJme2zXzt+y2eLd0PXjzLutxqLV7UB7A2na4zPO6ARm3ryKlTiPPHlpJ8z09gyWWA4QIG3Peldm92ufIHkvXa2qoR7t7sqRar1FKzFsbjgyPeedGNzJ5X5BeS4vIUdN5dkQzAqJqmqjjl7oDg4xjINAG93uZtbXmuVz1ri4jCp3zjt1Ibuy+gMhEByZBypDkAiARAJZAcqBEIBJGHAhwBBFiDoQdQVAeZbWbOmmdvsBMTjl9w+yfyK51xQ5HzR2+QM6QvMBtwVQGSFkCQFgwEFAGFAGEA3Vt7ptqMx4jRWEuVpmR7Fh0/aRxvH22Nd7wCu0CWFSCuYHAggEHIg6Ecio0msMCU1O2Noaxoa0aACwUhGMViKwgdVTiNjnuvZoubC58gpUmoRcn0Bn8OpH1cgqJxaIfVRnQ/eP/M1zqFKVxNVqu3+q+pNzT2XTKVePYuKdmXekdkxvM8z0Xku7pUY4WsnshsR9ncGMd5Zc5n5n7oPDxWFna+Hmc9ZP4BIuZ5WsaXPIa0akmwXsnOMFzSeEDM1GPPqH9jS2bfWR5sbfdB/7XJnezry8Ohp5v6DJZ4XgcdOC93fkzLpHajnbl817KFpToLmer6tjBU7HsMs09QeJsP6jf4ANXi4d/JVnWf7n8YCNauyUCWQNaXOIAAJJOgAUlJRWXsDznHsVfO/tG7zY2ktj1FuN7+0dfcvmbu5lWlzr1Vt+9zFs9FpzdrTza35BfS03mCfkjIcWYEQgiA5AIUAiAQoQYqqdsjSx4DmuFiDxCNZ0YPLdpMCdSyWzMbr7jv0nqFzK9F03lbApnBaQNFqoHLLEBBYgMIAwoUUi4QHo+w0+/Rxc2bzD/Q4gfCy7FJ80EwaELaAggDCgFCAUBAM1kpYxzmtLyBk1upKwqScYNxWX2BR4Dhb3vNTU/WO9RhHqDhlwPILwWltJy8er6z2XYhMxjHo4O6PSScGNzN+G9y+a2XN7Cl6K1l2RSvgweapcJKtxa3VsLcrePL5+C0QtKleXPcPTpH9/wDQSq7ZaCT1QY3cCzTzbot1Xh1Ceyx7Bgo8WhqqWMgyh8T+5n6w3gcgDmMr6Fc+4p3FtBrnzF6ef77yao0GydL2dMzm+7z/AFafABdLh9PkoLz1Ki4XtKZHaCtdUyilgOV/SO4XGt/ut+a415WlXqK3pe9/vRfPQjGtr6JsNPAxgyDnZ8SS3MnqseI0Y0qEIR6P6EZraE3jj/Az/ELr0dacX5L5GQ8tgMdX4hJVVTYqd7msYTd7SRp6zzzA0A4+a4tavO4rqnSeEuq+L+xGa8Cw4nqfzXZWiBEdicQl7IvaJMu6eugB0v06rU7mkqnhuWoJa3gRUCIQFARcRoWTxujkF2n3g8CORCxlFSWGQ8pxvCn00hY/Matdwc3n/suXVpOm8FKwha8gILEBBQBBAGFAEFCmz/hxN3J4/ZkDh4Pbb5sK6lpLNP2A2jQvSAwgCCoCCgFQHIUGSPeBBvmLZEg+RGixlFNYBU0mHU1K4ZgSSOIa6RwLifZaTx+JXnoWlKi8xWr6szhRnNNxTeN/IuF6TA5UGP2yeZJoYG8SCfF53R7gD71xeJN1KkKK/c6fcjNdGwNAA0AAHgBkuylhYRSi2qxjsW9nH9a/S2rWnK/idAuff3XhR5I+s/h+9CDuzOD/AEeO7vrX2LjyHBv79VnY2vgwy/We/wBgiv2/+qi/Gf8AErz8W/44+36MM0GFm8MX8tn+IXQt9aUH5L5FKba/F+zZ2TD6SQZ21a05e86DzXj4jdeHHw4+s/gvz0I2StmcI+jxd4ekfYv6cm+XzWyxtfBhr6z3+wSJONYkKeIvOZ0aPacdB4cfJb7muqNNzfu9oM/sfhxe51TLmSTuX4k+s/8AIea5vDqDnJ15+729/ogjT1VUyMXke1g+8QPdzXWnVhTWZvAKZ+1sAeGjfcD9prcvIHM+5eJ8To8ySy/d+sZLuKQOAIvYi+YLT5g5hdCMlJZX2ApVICVQVmOYSypjLHZHVruLXc/DmFhOCnHDIeX1mGSxvcxzHXabZAkHkQeVlzZUpp4wUzNNicmjmh3VvdPuK31bWEVlPAbLiGYHmOhXhawYqSHViZBBQBhAaLYKfdqnN4SRH+5jgR8HOXuspatFPRWr3gcQBBAEEByA5AKhTI4x6bE6WLhCwyu8dR8Ws96x6nbtf4eH1anWT5V++9muWRxAXOsLnIDjyUCWdEZagoXyVxnO66KxLHtcHNNgGNFxxsSVy4W9R3bqSWnT5Is4ShLElh+Ze4tiLaeMvd4NHFzuAXuuK8aMHJ+7zZDP7MYe6Z5qpsySdwHS/tW5DQLm2NCVWbuKnu+/2IjWLsFMvt99VH/M/SVy+Lf8cfb9GRljBXtho45HcIo7D2nbosAt9OtGlaxnL/qvkCl2XoXVErqqbPvHd5F3MdG6Dr4LxWNGVeo69Tvp7fsiI2JK7ZkecbRYsKibiYmGzQDa4+07xP7L5q9ufGqf/K2+5iyxpq6rqGhtO0RRN7oLbAAAab5zv4BeiFa5rrlopRitNPv9kMkyl2PBO9USue7iGk/F7sz8F6KfC03zVZNv967/ACLgvaPDoofq2Nb1A73m45ldGlQp0vUjgEkraBChASqASoQbITIPnunkG87oSB4A2uubcScmYyRYRyXXhaNTQ816nM0RSaH2SLLmRsVVdR0FDYnksNn59yqp3f8As3T4SAs+bgvTayxUXmU9YauoBwKgIIUIKAVAcgOQGR2X9NW1tRqA4RM8G5G39jfeourO3f8A8VnQo91zP37fMtcZ2jipzuZyzHJsMfeeT1t6vz6Jk8lrw6rXXN6sOsnovyVgweprDvVjuyi4U8RzP8x3/PJMdz1/5dtZrFsuaX/d/RfvvNJR0ccLAyNrWNHAC3meZ6lZHKq1qlaXNUeWZzaTEqB1hNLdzDkIy51uYO7ccOOa8txbUq+Ofp5nqo8LuqyzGDx56fMKDbeiyaHOaBkPRusAPC63rlSwj0Pgd2lnC/tF9Q18Uzd6J7Xjm03t4jUeayTyc2tQqUZctSLT8yh29HoY/wCZ+hy5fFv+KPt+jNLKKFz6x0EDbhkbGg9LAB7z8h/uudFzuXCitkv/AF/Ym56BTwNY1rGizWiwHQL6OEIwiox2RkZ3bPFtxnYsPeeO9bUM5eJ+S53Ernkj4cd3v7PyRnUezzY6R+80GV0biSQCWnduGg8LWHmlCxUaD5l6TT93kMDGwE92Ss5Oa7+4WP8AiFq4TPSUfY/3+gjVldopyEBQCIGCUICUABQh8uUVaRkV4alPJZIuYKpeSUDW0ToqhaXE1tElkqwwYND8ciEy1sSWS6EZOBBHK7SCPiFnCfLJM2Rq9z13DcSimF43h3MfaHiNV2YVYz1izcpJ7E8LYUMIUUIArIU5AV2N4tHTROfI9rTuu3ATm51sgBxzso2eq0talxUUYLPfy9pjdlsNrHwdm0/RonuL3ykemk3reoPsiw1yUSeDv8QuLOFbnfpySwo/6rHfv7DX4PgUNMPRt7x9aR3ee48bu/IZLJaHCur6tcv03p0S2XuLCR4aC5xAABJJ0AGZJTJ5Um3hdTFdpNikjg1zoqNhsSMnSnl/toLi9ysdz6Dlo8MgnJKVV/1H9+PTBo8OwCngA7OJlx9pw3nH+o5rI5Ne/uKz9Ob9i0X9ImT0cbxZ7GOHJzQR8UNEKtSDzGTT9pkce2ZNPepoS6N7AXOjBJBaM3bo/ToeCxa7Hbs+JKv/AAXXpJ7Ps/3qSHyHEqRjo90SNf32k2G8GkEA9d4EeK8l5QlXp4junk5l/Zu1rOHTdewtdmsI+jx976x+bzy5NB6fO6WVr4ENfWe/2PEifiVa2GN0jtGjIczwA8SvRWqxpQc5dCmT2YonVEzqiXMB1xyL+FujRb4LkWVKVxVdaeyfx/H2IjaOF13SmG2PPZ1UkfNr2+bHD8gVwbD+O5cPav6ZijcLvGQioEKEEKAEoQEoAEB8pzQrzJmZ0FWWGztOawlTT1Rg4lvTVl+K80oGtonw1K0uJg0TIp1rcTW0SWSrBoxwS6epLSC0kEaEGxHgQom08omqNZg+20jLCYdo3no8efHz969dO9lHSWpsjWa3NtheNQ1A9G8b3sOyd7uPlddCnXhU9Vm6M09iyW0zyN1VSyNpdI5rGjUuIATJsp051JcsFl9kZx+PTVRLaGPuaGplBDBz7Np9Y/8ALKb7HWVjRtlzXctf+kd/e+n7qSsL2Yjjd2szjUT8ZJc7H7jdGqrQ03HEqk4+HTXJDsvq+pfIc0RUGW/iNWGOk3R/5HtYfw2LiPPdt5qPY7PAqKqXWX/qm/p9S6wSjEMEUbdGsbfq4i7j5kkqnPu60q1eU5dWTUPOcgEQGH/h53ZqtjfUa4W5ZPkA+A+CxW7PoeNelRoze7X0RuVkfPGTxWeOtnNKx8gdFc7waHREiwdvZ3uL2v1K8l3beOlHmxj+vee2pYVIW8a8sJPp1NLQ0rYo2xs0aLePMnqTmt9KlGlBQj0PEPLaDCPPZYn0Mv8A9W/u5cCf8d9nzXxX5MepuV3zIRUCFAJdCAlACShACpkHzfV0d14IzMioqKZbVIpEBczTTksmlLcjWSwo64Hx5LROng1uOC0gqV55RNbROinWpxNbRKjmWtxMcEmORYNGLRJimINwbWU2MdjU4PtpNHYSelb942cPB/73XqpXs4aS1XxNsarW5sKXE6WtaGODHaHs5QL3HIHI+S6NK4hU2evY9dC5lB81OTT8tC6Y0AAAWAyAGQHQBbw5NvLFQHIDlSmc28w8zUjt0XdG4SAcSACHW/pcT5KPY6vB7hUbpc2z0+3xHtkMXbUU7Mx2jGhsg43AsHeBAv8A9Ima+J2kreu9PReq+3uLpU55yAodrMebSxGx9M8ERt4i/wBsjkPickbwdHhtjK5qrPqrd/Qa2Iwc08F3i0kpDnA6tFu609bXPiSokbOLXar1sQ9WOi+o7thjf0WHun0sl2xjlzfbpf3kI3jUw4ZZf5NXX1Vq/t7/AJA7G4L9Ghu/62Sznk6j2WX6Xz6kokXil7/kVcR9WOi+/wC9C/VOYIVQY/afDXvqO0h3Xua1hcwOHaDdJs7d1IsAuRf2tSc/Egs6L26FcJY5sad+hrgb5rrJ5SZDiVQDdUCEoQQoAChACoU8EfGuVkpCqaW62RkQqKmkstykXJXSwclsTAcFaW5O9/7rXKmnsYOJbQVPVeaUDW0T4ahaZRMHEmRzrW4mDRLjmWtxMcD7JFg0YtEiOYjioQ02DbYzRWDz2rOTj3h4P199166V5OGj1RsjVa3NvhO0MFRYNduu9h2TvLg7yXSpXMKmz17HojNSLZbzYcgOQpjsV2Se2Qz0MnZP1LL2ab67p4D7pBHgpjsd224tCVPwbuPNHv1/fNajTcexGLKWjMh9pgOfU7m8PkmWZux4dU1p1se384ZzsTxOfKOnEAP2n6j+/wD0lMsK24ZR1nU5/Jfj7kvBNkhHJ21S/t5r3ub7rTwOebiOBOnJEu557virnDwaEeSHxf2/dTSTShjXOcbNaCSTwAFyVkcqMXKSjHdmHwKF2IVbqqQehiIETTpcZtHl6x6kLHdn0V5NWFqreHry9Z/P7LyN2sj5sRARcSrWwRPkfk1gv4ngB1JsPNVG2hRlWqKnHdmS2Jo3TyyVsw7zi4R+OjiOgHdHgVitXk7nFq0aFKNpT2W/757v3G1WR88CUAhVAigBJQgJKEAKFPDnsXHyBl7FUykWenus4yIVVVRrdGRclZPTramUjNLmHLTlwVaUtzFrJY0taD0PIrROlg1uOCyhqF55RNbRNinWpxMWiXFMtbiYNEhkqxwY4H2yLFomB5kpUwDRYTtlNDYOPaM5POY8Haj4r10rqpDfVG2NRo22D7VU9RYB+4/2H5HyOh+a6lKoqiykeiLyXllsMhEKIgEQoioKHbhxFFNu/cB/CXtBUex0eEJO8hnz+TO2H3foUO79/e/Fvu3rqR2Lxfm/y583l/WEXqyOaIgMLtdVOq6mOjiOQcDIRpvWub9GtufE9FJPofRcMpxtaErup7v3zfwNlR0zYmNjYLNYAAOg/NZJYOBVqSqTc5bsdQwEJQCXVAJKhASUAJKAAlAeKELjAAtTIG3MVyBiWK6zTBXVNGtsZlKuopbLapFIYhs4HkQfcVnkF7UUBb6ui1SgjCUOw0x5C88oGprBJjnWtxMWiXHOtbiYNEqOZYOJMD4mWOBgchjc8EjQfNe21t+d5exnCGSFJRva67Cb/NddJJaHoWhrMA2uqacbr3CRoy3HG9vB2o+S8Va7jF4Sya5VUegYPtXBUWF+zefsvOv4XaFWnc056bMqmmXa9BnkRAchRmspmysdG8Xa9pa4dCLIbKVSVOanHdPJgqKpmwqQxytMlO83D2jjpvN5Ota7Tyy647H0tWnR4pTU6bxUXT96dn/ZqYNqaRwuJ2Do87h9xWeTjT4ZdwePDb9mvyKnGttomtLaa8shyBAO60nQ55uPQI5JHsteC1ZPmr+jHr3/AB7x3YvAnQtdNN9dLrfMtaTcgn2icz5KJdWYcVvo1mqVL1I/H8Loaa6yOOIUAJKAQlCCEoASUABKAC6EPFguMUVQAkIAHNVAy+NZZBEnprrYpFKyoo1tUxk09LT78MbtbtF/EZH4grb5mZX1eH8li0YtJla+EtWqVM1OGNhGPstLia2iRHOtbiTA59IVUMvAUS5w3EgAG8l14RUY4R6VHGhKq8Sa0d31yNfZB1I68FouavKuVbmuo8EGJy5LPMyXE9amYmiwbamaCwvvs9l+dh906hb6V3OnpujONRo3OEbSQ1FgDuP9h36ToV06VzCppszfGaZcXXoM8iIUCWMOBDgHA6ggEHxBQsZOLynhlFUbH0jjfst38D3tHuBspyo6UOL3cVjnz7UmS8OwKngN4omh3tG7nf3OuQqkjRXvriusVJPHbZf0iwJWR5BLqAS6oBJQCXQAkoQElAA4oACVAeMArjsBAqA5AcQgAc1UDbmK5AxJDdZKQNPslTB8Dm8WPPucA4fHeXspPMTIKvwu3BZNFKOroOYWOAU9RREaLFxyYuKZCc0hanA1uLQkZN9L2WdKPpGVPHNqE2Wy9SkehpDsNTc5rw1fSeTxy1ZPhmXlkjW0T4ZVoaMGiUx6waMWh5j7KA0uCbWyRWbJ6RnI+sPA/kV7KN7KGktV8TZGo0bnDsTjnbeNwPMaOHiF1KdaFRZizepJku62mQiFBQohVAiAEoBCUAJKpASUAJKAZnmDRdxAHMmygKl+PxAn1j1DclBg8uBXJYCBUAQUAt0ByAEtQAFquQaPYOS00jPbjDvNjv2f8F7LWW6Ka+oowV6SlFX4T0WLiUztZhxHBYNFKWqoeigwVzYzE7eAvwIPIrKOjyY8oNcGPY5zcnAaea2NJrQupVwyWXklE0NE+CoWiUTHBPhqFocDBomxVC1OJi0S4plg0TBJY5YtEwSaWpdG4OY4tI0IKRk4vKYWUbPBNrQ6zZ8j7Y0P4hwXToXyelTTzN8anc1LXgi4IIOhGhXRTT1RsTFuqZCEqgElCgkoASUAJKoI1TWMjHecB04nwChNTN4ttc1mTSG+PecfBg081jKaW5cGQxDH5ZT3QfxP7x8m6BeeVfsMlU4SE3Mj7/iI+C1OrIZOBWhmIYKgCBUKECoBQgFQCEICw2cm7OqhPAv3D/W0tHxLV6LZ4qFPTixdADMsF1AVVZhoPBRopnq/CuiwwZJlDV0HRMFRU1VAOSqKZzEGtjdYOF/Zvn5I4ZNcoobhqgeh4g5EeIWmVNmpomxVC0OBg0TIqlaXAmCbDUrU4EwToala3EmCdDOtbiOUksN1jgnKWeE49JTnI7zOLTp5cl6KNxOltt2KpOJucKxmOoHcNncWnUfuF2KNeFRaG6Mkyw3luMhCVSgEoCBXYtFEDvOGXAW+J0CFMlim217iIE/h/wBZ/ILTKvFFwjN1FbNLe7t0HXdvc+LjmvNK4k9iZGI6QBaHJsg4WgIiDRKpCE1yFDBUKGCoAgVCBAqFFQCoBHPLe8NWkOHi0hw+Syg8STKj2KF4c1rho4AjwIuF1wKWKAafGgIc9KCpgpSV+F30UwVMzGIUJacxksTNMzuKUDXiz23HDgQebXcFkmHHJlsawyW++yzmtFu6LPA+8OPiPgstDW00V9NXHQrXKmuhg4ljFVLRKmYtEyGrWmVMxwTYqtanAYJsNZ1Wp0xgsKauWt0xgnxzgrW4mLQbZ3MIcwkEZggrOGU8omMGo2f23DiGVAseEnA+IXdoqcoJyNsc4LfFdrKeHLe33ey3NZSnGO5mjJYltbPNcRjs29dfcF5p3S/1LoUj4XPN5HFx6nIeA0C80qspbgdZGAteSBXVAL3KgjvcqQauqMEJrkKOtKmCBgqFCBUwAgVMAIFQBXQCnNAembG1PaUcJ4taWHxjJZ+kLrQfNFMyZdrMgJaoBtzEAxJDdAV1ZhwcMwpgyyZfFMAIuWhTBmpGXrMOLTpYoZZyZ/E8IZJcubuu9tuv9Q0KyTMHDsUFThssWYHaMHFudvEahMJmDQ1DUg6G3Q/utcqZhglMqSNVqdMmCVFWLW6ZME6mrFqlAFnBXdVpdMmCdDWBxAJsOJ6cVso0eaeCqOT1rCcJoqumaxobvBuZHrA8111oXBidpsAfRPG93oye6/pyK03FFTjlbhZzhlddcsyBJQHbyuACSrgDb3K4IMSOVSAyXrLAIbXI0UeaViBwFMAIFTADBUwBQVMAMFMAUFQptv4cVHcmj9mQOHhI392H3rpWrzDANk0r0YASYAllMAEsTAG3RpgpHlpwVMAp8QwZr+GaYMkzJ4ps+RoFjgzUjNVeHFp4goXcpa7DWP8AXZn7bMneY0KuTFwRVyYTI36twkHsnJ3uOqaMwcWiG9+7k5rmu5WssHEwOir7a3CxlSJgmxV3VanTJgcfiJFreJ8OC3Uo4Rsjoi4wba18Dg6NxaR1W5MyaTNti/8AEgVdN2UjBvZZjnzWaaSNTi8lXSvu1vguRUS5mB26wwBLqgFzlcAae5UDD3KpEGCVmUihRgdasSocagHAsQEFAwggCCgCChTUfw9Pp5v5TP8AIr3WmzBv2r1gNAKgEQHFANuUe5Rp6Ar6tuRUKZHFmDPIe5YszRlK5uahkZDaKQttYkeBsskYTLGjG/T3f3jb7Xe+arIzMvGZQ1sCPVYspZU4yPksGCO4ZrNGRYUOo8QpIjNzHoFzpbmAahRCqACskRjLkQGXrNbEQyqU/9k=">
            <a:extLst>
              <a:ext uri="{FF2B5EF4-FFF2-40B4-BE49-F238E27FC236}">
                <a16:creationId xmlns:a16="http://schemas.microsoft.com/office/drawing/2014/main" xmlns="" id="{A3E5BBB7-94D3-41DD-B088-147AF9713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just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just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just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just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4" name="Picture 8" descr="Thank You">
            <a:extLst>
              <a:ext uri="{FF2B5EF4-FFF2-40B4-BE49-F238E27FC236}">
                <a16:creationId xmlns:a16="http://schemas.microsoft.com/office/drawing/2014/main" xmlns="" id="{CC37CF6A-D1D8-4AFD-97A8-8773070D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806" y="838200"/>
            <a:ext cx="7520793" cy="563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99BBA-7F87-4E2C-B6F4-F23AEA89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88" y="517525"/>
            <a:ext cx="7175500" cy="660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cap="small" dirty="0">
                <a:solidFill>
                  <a:schemeClr val="accent1">
                    <a:lumMod val="50000"/>
                  </a:schemeClr>
                </a:solidFill>
              </a:rPr>
              <a:t>History of Sudan STI (SSTI)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43088CF-C035-4CC0-BFA5-B703C90E38B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7221092"/>
              </p:ext>
            </p:extLst>
          </p:nvPr>
        </p:nvGraphicFramePr>
        <p:xfrm>
          <a:off x="520700" y="1398440"/>
          <a:ext cx="8124536" cy="5444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1527">
                  <a:extLst>
                    <a:ext uri="{9D8B030D-6E8A-4147-A177-3AD203B41FA5}">
                      <a16:colId xmlns:a16="http://schemas.microsoft.com/office/drawing/2014/main" xmlns="" val="3929511984"/>
                    </a:ext>
                  </a:extLst>
                </a:gridCol>
                <a:gridCol w="983009">
                  <a:extLst>
                    <a:ext uri="{9D8B030D-6E8A-4147-A177-3AD203B41FA5}">
                      <a16:colId xmlns:a16="http://schemas.microsoft.com/office/drawing/2014/main" xmlns="" val="3316584646"/>
                    </a:ext>
                  </a:extLst>
                </a:gridCol>
              </a:tblGrid>
              <a:tr h="244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STI entity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4133683180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Gordon Memorial College (GMC) was founded 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1902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3418268193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The establishment of Agricultural Research unit (ARU)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1904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1084945296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ARU switched to the Agriculture Department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26958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 GMC college was affiliated with The University of London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1947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16113298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Gordon Memorial College was formally renamed University College Khartoum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1951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1525675739"/>
                  </a:ext>
                </a:extLst>
              </a:tr>
              <a:tr h="271308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Khartoum University College turned to the University of Khartoum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1956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2166186418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the establishment of the Agricultural Research Corporation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1179735797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establishment of the National Research Center (NCR)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1970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533506283"/>
                  </a:ext>
                </a:extLst>
              </a:tr>
              <a:tr h="274451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establishment of the Ministry of Higher Education and Scientific Research (MOHE)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3638233158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establishing the Livestock Research Commission.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1996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1167719592"/>
                  </a:ext>
                </a:extLst>
              </a:tr>
              <a:tr h="101766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establishment of the Ministry of Science and Technology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2001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213147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establishment of the ministry of science and telecommunication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3382463565"/>
                  </a:ext>
                </a:extLst>
              </a:tr>
              <a:tr h="244597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STI returns back to MOHE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693485462"/>
                  </a:ext>
                </a:extLst>
              </a:tr>
              <a:tr h="489193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The establishment of scientific research and innovation commission as an executive arm STI in MOHE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538686090"/>
                  </a:ext>
                </a:extLst>
              </a:tr>
              <a:tr h="489193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The establishment of Scientific research, technology and innovation council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tc>
                  <a:txBody>
                    <a:bodyPr/>
                    <a:lstStyle/>
                    <a:p>
                      <a:pPr marL="20955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74" marR="59374" marT="0" marB="0" anchor="ctr"/>
                </a:tc>
                <a:extLst>
                  <a:ext uri="{0D108BD9-81ED-4DB2-BD59-A6C34878D82A}">
                    <a16:rowId xmlns:a16="http://schemas.microsoft.com/office/drawing/2014/main" xmlns="" val="773556462"/>
                  </a:ext>
                </a:extLst>
              </a:tr>
            </a:tbl>
          </a:graphicData>
        </a:graphic>
      </p:graphicFrame>
      <p:sp>
        <p:nvSpPr>
          <p:cNvPr id="17464" name="Slide Number Placeholder 2">
            <a:extLst>
              <a:ext uri="{FF2B5EF4-FFF2-40B4-BE49-F238E27FC236}">
                <a16:creationId xmlns:a16="http://schemas.microsoft.com/office/drawing/2014/main" xmlns="" id="{E950C0AF-5115-470C-B4FC-DE781ACA3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4DCFE5-DC12-486D-81ED-C1DA6594122C}" type="slidenum">
              <a:rPr lang="en-US" altLang="ar-SA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5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517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8B8474ED-5DC4-444E-975C-A474C40D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Structure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xmlns="" id="{C6563AFA-5168-408B-A07A-D25299DC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just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just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just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just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just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88F5747-D8F6-4A0D-9E60-BAE6F71D86DF}" type="slidenum">
              <a:rPr lang="en-US" altLang="ar-SA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ar-SA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BDABDE3-7F4A-4C54-B26C-0977C3DFD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6076" b="7292"/>
          <a:stretch>
            <a:fillRect/>
          </a:stretch>
        </p:blipFill>
        <p:spPr bwMode="auto">
          <a:xfrm>
            <a:off x="290955" y="1312675"/>
            <a:ext cx="9224963" cy="52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xmlns="" id="{69465A9F-FABC-43BC-B165-D81D32D4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/>
              <a:t>Ministry of Higher Education and Scientific Research</a:t>
            </a:r>
            <a:endParaRPr lang="ar-SA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428D3A-B441-4B80-9EAB-C87691D3E57E}"/>
              </a:ext>
            </a:extLst>
          </p:cNvPr>
          <p:cNvSpPr/>
          <p:nvPr/>
        </p:nvSpPr>
        <p:spPr>
          <a:xfrm>
            <a:off x="4746626" y="1741489"/>
            <a:ext cx="1687513" cy="420687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MOHE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E3248C-904B-4EDE-BA5F-14D75B331C8B}"/>
              </a:ext>
            </a:extLst>
          </p:cNvPr>
          <p:cNvSpPr/>
          <p:nvPr/>
        </p:nvSpPr>
        <p:spPr>
          <a:xfrm>
            <a:off x="6851651" y="3076576"/>
            <a:ext cx="2111375" cy="633413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Scientific Research and Innovation Commission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82636B-3F90-4F80-8527-983145576075}"/>
              </a:ext>
            </a:extLst>
          </p:cNvPr>
          <p:cNvSpPr/>
          <p:nvPr/>
        </p:nvSpPr>
        <p:spPr>
          <a:xfrm>
            <a:off x="873125" y="3570288"/>
            <a:ext cx="3041650" cy="28829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National Research Center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National Research Center for Energy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National Food Research Center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The Atomic Energy Commission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Social and Economic Research Department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Africa City of Technology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Central Laboratory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Sudan Academy of Science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F20A2CD-1364-4B4D-8E71-B4173E060BAC}"/>
              </a:ext>
            </a:extLst>
          </p:cNvPr>
          <p:cNvSpPr/>
          <p:nvPr/>
        </p:nvSpPr>
        <p:spPr>
          <a:xfrm>
            <a:off x="3914775" y="2363789"/>
            <a:ext cx="3570288" cy="503237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Scientific Research and Innovation Council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xmlns="" id="{9BE9B1ED-7C1C-4B08-BF52-BF2078B5996F}"/>
              </a:ext>
            </a:extLst>
          </p:cNvPr>
          <p:cNvCxnSpPr>
            <a:stCxn id="13" idx="3"/>
            <a:endCxn id="8" idx="0"/>
          </p:cNvCxnSpPr>
          <p:nvPr/>
        </p:nvCxnSpPr>
        <p:spPr>
          <a:xfrm>
            <a:off x="7485064" y="2616201"/>
            <a:ext cx="422275" cy="460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xmlns="" id="{0BD6FFAA-8C1D-41D4-B335-C0429C1E6ACF}"/>
              </a:ext>
            </a:extLst>
          </p:cNvPr>
          <p:cNvCxnSpPr>
            <a:stCxn id="13" idx="2"/>
          </p:cNvCxnSpPr>
          <p:nvPr/>
        </p:nvCxnSpPr>
        <p:spPr>
          <a:xfrm rot="5400000">
            <a:off x="5189538" y="3198813"/>
            <a:ext cx="842963" cy="179388"/>
          </a:xfrm>
          <a:prstGeom prst="bentConnector3">
            <a:avLst>
              <a:gd name="adj1" fmla="val 424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xmlns="" id="{037CB521-EF75-485C-8810-2FADE5F56001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 rot="5400000">
            <a:off x="3694907" y="1564482"/>
            <a:ext cx="703263" cy="3308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9D7B5D6-6DBF-46A7-BF09-3D5533E60937}"/>
              </a:ext>
            </a:extLst>
          </p:cNvPr>
          <p:cNvSpPr/>
          <p:nvPr/>
        </p:nvSpPr>
        <p:spPr>
          <a:xfrm>
            <a:off x="4330700" y="3570288"/>
            <a:ext cx="2381250" cy="842962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>
                <a:latin typeface="Times New Roman" pitchFamily="18" charset="0"/>
                <a:cs typeface="Times New Roman" pitchFamily="18" charset="0"/>
              </a:rPr>
              <a:t>133 Universities, University colleges, colleges</a:t>
            </a:r>
            <a:endParaRPr lang="ar-SA" sz="1477" dirty="0">
              <a:latin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4B14A25-C4C5-425B-AE99-F47B17D75AD5}"/>
              </a:ext>
            </a:extLst>
          </p:cNvPr>
          <p:cNvSpPr/>
          <p:nvPr/>
        </p:nvSpPr>
        <p:spPr>
          <a:xfrm>
            <a:off x="4330700" y="4652963"/>
            <a:ext cx="2381250" cy="842962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latin typeface="Times New Roman" pitchFamily="18" charset="0"/>
                <a:cs typeface="Times New Roman" pitchFamily="18" charset="0"/>
              </a:rPr>
              <a:t>560 Research centers and institutes</a:t>
            </a:r>
            <a:endParaRPr lang="ar-SA" sz="1477" dirty="0">
              <a:latin typeface="Times New Roman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5F6CE06-7369-4B28-B5A2-4C3C4345C038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5521325" y="4413251"/>
            <a:ext cx="0" cy="23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Slide Number Placeholder 1">
            <a:extLst>
              <a:ext uri="{FF2B5EF4-FFF2-40B4-BE49-F238E27FC236}">
                <a16:creationId xmlns:a16="http://schemas.microsoft.com/office/drawing/2014/main" xmlns="" id="{EB5B5564-BE48-43A3-B0A6-3A8B01CCD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2DE52B-DF8B-4B5D-B249-52B69C55D030}" type="slidenum">
              <a:rPr lang="en-US" altLang="ar-SA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7</a:t>
            </a:fld>
            <a:endParaRPr lang="en-US" altLang="ar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C:\Users\Administrator\Desktop\Sudan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1524000"/>
            <a:ext cx="5657819" cy="4843300"/>
          </a:xfrm>
          <a:prstGeom prst="rect">
            <a:avLst/>
          </a:prstGeom>
          <a:noFill/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28701" y="5522913"/>
            <a:ext cx="5457825" cy="11874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1" eaLnBrk="1" hangingPunct="1"/>
            <a:r>
              <a:rPr lang="ar-SA" altLang="en-US" sz="3200">
                <a:solidFill>
                  <a:srgbClr val="A92353"/>
                </a:solidFill>
                <a:latin typeface="Agency FB" pitchFamily="34" charset="0"/>
                <a:sym typeface="AGA Arabesque" pitchFamily="2" charset="2"/>
              </a:rPr>
              <a:t/>
            </a:r>
            <a:br>
              <a:rPr lang="ar-SA" altLang="en-US" sz="3200">
                <a:solidFill>
                  <a:srgbClr val="A92353"/>
                </a:solidFill>
                <a:latin typeface="Agency FB" pitchFamily="34" charset="0"/>
                <a:sym typeface="AGA Arabesque" pitchFamily="2" charset="2"/>
              </a:rPr>
            </a:br>
            <a:endParaRPr lang="en-GB" altLang="en-US" sz="2700" b="1" i="1">
              <a:solidFill>
                <a:srgbClr val="A92353"/>
              </a:solidFill>
              <a:latin typeface="Agency FB" pitchFamily="34" charset="0"/>
              <a:ea typeface="Arabic Transparent"/>
              <a:cs typeface="Arabic Transparent"/>
            </a:endParaRPr>
          </a:p>
        </p:txBody>
      </p:sp>
      <p:sp>
        <p:nvSpPr>
          <p:cNvPr id="18436" name="TextBox 28"/>
          <p:cNvSpPr txBox="1">
            <a:spLocks noChangeArrowheads="1"/>
          </p:cNvSpPr>
          <p:nvPr/>
        </p:nvSpPr>
        <p:spPr bwMode="auto">
          <a:xfrm>
            <a:off x="1066800" y="838201"/>
            <a:ext cx="8305800" cy="9048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1">
              <a:spcBef>
                <a:spcPct val="2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Unique Geographical Distribution</a:t>
            </a:r>
          </a:p>
          <a:p>
            <a:pPr marL="457200" indent="-457200" algn="ctr" rtl="1">
              <a:spcBef>
                <a:spcPct val="2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Public Universities</a:t>
            </a:r>
            <a:endParaRPr lang="ar-SA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0" y="3505200"/>
            <a:ext cx="457200" cy="338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5867400" y="39449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19800" y="31242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181600" y="28194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6934200" y="25146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77000" y="37338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629400" y="4478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19800" y="4859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96000" y="5240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562600" y="43259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4953000" y="41910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334000" y="53927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4267200" y="5240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3505200" y="35052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581400" y="5240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048000" y="53927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590800" y="51816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286000" y="46307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55" name="TextBox 46"/>
          <p:cNvSpPr txBox="1">
            <a:spLocks noChangeArrowheads="1"/>
          </p:cNvSpPr>
          <p:nvPr/>
        </p:nvSpPr>
        <p:spPr bwMode="auto">
          <a:xfrm>
            <a:off x="609601" y="1981200"/>
            <a:ext cx="167866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1500" b="1" dirty="0">
                <a:solidFill>
                  <a:srgbClr val="C00000"/>
                </a:solidFill>
                <a:latin typeface="Calibri" pitchFamily="34" charset="0"/>
              </a:rPr>
              <a:t>34</a:t>
            </a:r>
          </a:p>
        </p:txBody>
      </p:sp>
      <p:sp>
        <p:nvSpPr>
          <p:cNvPr id="18456" name="TextBox 47"/>
          <p:cNvSpPr txBox="1">
            <a:spLocks noChangeArrowheads="1"/>
          </p:cNvSpPr>
          <p:nvPr/>
        </p:nvSpPr>
        <p:spPr bwMode="auto">
          <a:xfrm>
            <a:off x="609600" y="3429001"/>
            <a:ext cx="203164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Calibri" pitchFamily="34" charset="0"/>
              </a:rPr>
              <a:t>Universities,</a:t>
            </a: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Calibri" pitchFamily="34" charset="0"/>
              </a:rPr>
              <a:t>at least one in</a:t>
            </a: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Calibri" pitchFamily="34" charset="0"/>
              </a:rPr>
              <a:t>each state</a:t>
            </a:r>
            <a:endParaRPr lang="en-US" alt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173" y="3505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Administrator\Desktop\Sudan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1524000"/>
            <a:ext cx="5657819" cy="4843300"/>
          </a:xfrm>
          <a:prstGeom prst="rect">
            <a:avLst/>
          </a:prstGeom>
          <a:noFill/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028701" y="5522913"/>
            <a:ext cx="5457825" cy="11874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1" eaLnBrk="1" hangingPunct="1"/>
            <a:r>
              <a:rPr lang="ar-SA" altLang="en-US" sz="3200">
                <a:solidFill>
                  <a:srgbClr val="A92353"/>
                </a:solidFill>
                <a:latin typeface="Agency FB" pitchFamily="34" charset="0"/>
                <a:sym typeface="AGA Arabesque" pitchFamily="2" charset="2"/>
              </a:rPr>
              <a:t/>
            </a:r>
            <a:br>
              <a:rPr lang="ar-SA" altLang="en-US" sz="3200">
                <a:solidFill>
                  <a:srgbClr val="A92353"/>
                </a:solidFill>
                <a:latin typeface="Agency FB" pitchFamily="34" charset="0"/>
                <a:sym typeface="AGA Arabesque" pitchFamily="2" charset="2"/>
              </a:rPr>
            </a:br>
            <a:endParaRPr lang="en-GB" altLang="en-US" sz="2700" b="1" i="1">
              <a:solidFill>
                <a:srgbClr val="A92353"/>
              </a:solidFill>
              <a:latin typeface="Agency FB" pitchFamily="34" charset="0"/>
              <a:ea typeface="Arabic Transparent"/>
              <a:cs typeface="Arabic Transparent"/>
            </a:endParaRPr>
          </a:p>
        </p:txBody>
      </p:sp>
      <p:sp>
        <p:nvSpPr>
          <p:cNvPr id="20484" name="TextBox 28"/>
          <p:cNvSpPr txBox="1">
            <a:spLocks noChangeArrowheads="1"/>
          </p:cNvSpPr>
          <p:nvPr/>
        </p:nvSpPr>
        <p:spPr bwMode="auto">
          <a:xfrm>
            <a:off x="1066800" y="801689"/>
            <a:ext cx="8305800" cy="83099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1">
              <a:spcBef>
                <a:spcPct val="2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Unique Geographical Distribution</a:t>
            </a:r>
          </a:p>
          <a:p>
            <a:pPr marL="457200" indent="-457200" algn="ctr" rtl="1">
              <a:spcBef>
                <a:spcPct val="2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non-governmental Institutions</a:t>
            </a:r>
          </a:p>
        </p:txBody>
      </p:sp>
      <p:sp>
        <p:nvSpPr>
          <p:cNvPr id="2" name="Oval 1"/>
          <p:cNvSpPr/>
          <p:nvPr/>
        </p:nvSpPr>
        <p:spPr>
          <a:xfrm>
            <a:off x="5334000" y="3505201"/>
            <a:ext cx="685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81</a:t>
            </a:r>
          </a:p>
        </p:txBody>
      </p:sp>
      <p:sp>
        <p:nvSpPr>
          <p:cNvPr id="30" name="Oval 29"/>
          <p:cNvSpPr/>
          <p:nvPr/>
        </p:nvSpPr>
        <p:spPr>
          <a:xfrm>
            <a:off x="5867400" y="39449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934200" y="25146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477000" y="37338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629400" y="4478338"/>
            <a:ext cx="304800" cy="2460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953000" y="41910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486400" y="4267201"/>
            <a:ext cx="304800" cy="2460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685800" y="1981201"/>
            <a:ext cx="1752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C00000"/>
                </a:solidFill>
                <a:latin typeface="Calibri" pitchFamily="34" charset="0"/>
              </a:rPr>
              <a:t>More than 100</a:t>
            </a:r>
          </a:p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Universities and colleges</a:t>
            </a:r>
          </a:p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Mostly in Khartoum</a:t>
            </a:r>
          </a:p>
        </p:txBody>
      </p:sp>
      <p:sp>
        <p:nvSpPr>
          <p:cNvPr id="20493" name="TextBox 3"/>
          <p:cNvSpPr txBox="1">
            <a:spLocks noChangeArrowheads="1"/>
          </p:cNvSpPr>
          <p:nvPr/>
        </p:nvSpPr>
        <p:spPr bwMode="auto">
          <a:xfrm>
            <a:off x="609601" y="2895600"/>
            <a:ext cx="1795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ctr" hangingPunct="1"/>
            <a:endParaRPr lang="en-US" altLang="en-US" sz="48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 spd="slow"/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1449</Words>
  <Application>Microsoft Office PowerPoint</Application>
  <PresentationFormat>A4 (21x29,7 cm)</PresentationFormat>
  <Paragraphs>341</Paragraphs>
  <Slides>45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8" baseType="lpstr">
      <vt:lpstr>ＭＳ Ｐゴシック</vt:lpstr>
      <vt:lpstr>AGA Arabesque</vt:lpstr>
      <vt:lpstr>Agency FB</vt:lpstr>
      <vt:lpstr>Arabic Transparent</vt:lpstr>
      <vt:lpstr>Arial</vt:lpstr>
      <vt:lpstr>Book Antiqua</vt:lpstr>
      <vt:lpstr>Calibri</vt:lpstr>
      <vt:lpstr>Calibri Light</vt:lpstr>
      <vt:lpstr>Courier New</vt:lpstr>
      <vt:lpstr>Franklin Gothic Book</vt:lpstr>
      <vt:lpstr>Times New Roman</vt:lpstr>
      <vt:lpstr>Verdana</vt:lpstr>
      <vt:lpstr>Tema di Office</vt:lpstr>
      <vt:lpstr>Presentazione standard di PowerPoint</vt:lpstr>
      <vt:lpstr>Presentazione standard di PowerPoint</vt:lpstr>
      <vt:lpstr>Agenda</vt:lpstr>
      <vt:lpstr>      Introduction</vt:lpstr>
      <vt:lpstr>History of Sudan STI (SSTI)</vt:lpstr>
      <vt:lpstr>Structure</vt:lpstr>
      <vt:lpstr>Ministry of Higher Education and Scientific Research</vt:lpstr>
      <vt:lpstr>Presentazione standard di PowerPoint</vt:lpstr>
      <vt:lpstr>Presentazione standard di PowerPoint</vt:lpstr>
      <vt:lpstr>Presentazione standard di PowerPoint</vt:lpstr>
      <vt:lpstr>Innovation system</vt:lpstr>
      <vt:lpstr>Presentazione standard di PowerPoint</vt:lpstr>
      <vt:lpstr>STI R&amp;D Institutes</vt:lpstr>
      <vt:lpstr>Presentazione standard di PowerPoint</vt:lpstr>
      <vt:lpstr>Average student's intake per year for Sudanese universities in various levels.</vt:lpstr>
      <vt:lpstr>Presentazione standard di PowerPoint</vt:lpstr>
      <vt:lpstr>     The average number of staff in Sudanese universities</vt:lpstr>
      <vt:lpstr>Presentazione standard di PowerPoint</vt:lpstr>
      <vt:lpstr>Internet Penetration in around the country</vt:lpstr>
      <vt:lpstr>MOHE’s Research Priorities</vt:lpstr>
      <vt:lpstr>MOHE’s Research Priorities</vt:lpstr>
      <vt:lpstr>Presentazione standard di PowerPoint</vt:lpstr>
      <vt:lpstr>STI Update</vt:lpstr>
      <vt:lpstr>Presentazione standard di PowerPoint</vt:lpstr>
      <vt:lpstr>Sudan STI Objectives:</vt:lpstr>
      <vt:lpstr>Sudan STI Objectives:</vt:lpstr>
      <vt:lpstr>The Fundamental Pillars for STI:</vt:lpstr>
      <vt:lpstr>Tools and Mechanisms</vt:lpstr>
      <vt:lpstr>Flexibility of national Funding </vt:lpstr>
      <vt:lpstr>772 Proposals were received</vt:lpstr>
      <vt:lpstr>Presentazione standard di PowerPoint</vt:lpstr>
      <vt:lpstr>Amount per Fields</vt:lpstr>
      <vt:lpstr>III</vt:lpstr>
      <vt:lpstr>What is Technology Transfer?</vt:lpstr>
      <vt:lpstr>Roadmap</vt:lpstr>
      <vt:lpstr>Transfer Technology Cycle</vt:lpstr>
      <vt:lpstr>Center of Excellence (13)</vt:lpstr>
      <vt:lpstr>Research chairs (4)</vt:lpstr>
      <vt:lpstr>Research groups (8)</vt:lpstr>
      <vt:lpstr>Incubators (15)</vt:lpstr>
      <vt:lpstr>Presentazione standard di PowerPoint</vt:lpstr>
      <vt:lpstr>Presentazione standard di PowerPoint</vt:lpstr>
      <vt:lpstr>Conclusions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Attilio Musella</cp:lastModifiedBy>
  <cp:revision>51</cp:revision>
  <cp:lastPrinted>2019-02-15T08:59:48Z</cp:lastPrinted>
  <dcterms:created xsi:type="dcterms:W3CDTF">2017-03-31T15:15:16Z</dcterms:created>
  <dcterms:modified xsi:type="dcterms:W3CDTF">2019-02-15T08:59:52Z</dcterms:modified>
</cp:coreProperties>
</file>