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58"/>
    <p:restoredTop sz="94643"/>
  </p:normalViewPr>
  <p:slideViewPr>
    <p:cSldViewPr snapToGrid="0" snapToObjects="1">
      <p:cViewPr>
        <p:scale>
          <a:sx n="77" d="100"/>
          <a:sy n="77" d="100"/>
        </p:scale>
        <p:origin x="-612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38EC9-A15B-2747-95B9-DD7644FA7689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48969-5C5F-3641-837E-D6138C78398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932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8969-5C5F-3641-837E-D6138C78398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1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48969-5C5F-3641-837E-D6138C78398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11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69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7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5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62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48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10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48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4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0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2966-F787-8348-825D-D3E1B1BB006F}" type="datetimeFigureOut">
              <a:rPr lang="it-IT" smtClean="0"/>
              <a:t>09/02/2019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2E06-8211-5640-A8F2-D82D384C0C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5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9702" y="4056845"/>
            <a:ext cx="9028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small" dirty="0" smtClean="0"/>
              <a:t>“</a:t>
            </a:r>
            <a:r>
              <a:rPr lang="en-US" sz="2400" b="1" cap="small" dirty="0" smtClean="0"/>
              <a:t>The Enhancement of Entrepreneurship in Sudan:  Opportunities Post INSO Project”</a:t>
            </a:r>
          </a:p>
          <a:p>
            <a:pPr algn="ctr"/>
            <a:endParaRPr lang="it-IT" sz="1200" b="1" dirty="0" smtClean="0"/>
          </a:p>
          <a:p>
            <a:pPr algn="ctr"/>
            <a:endParaRPr lang="it-IT" sz="1200" b="1" dirty="0"/>
          </a:p>
          <a:p>
            <a:pPr algn="ctr"/>
            <a:r>
              <a:rPr lang="it-IT" sz="1200" b="1" dirty="0" smtClean="0"/>
              <a:t>IRISS-CNR</a:t>
            </a:r>
            <a:endParaRPr lang="it-IT" sz="1200" b="1" dirty="0"/>
          </a:p>
          <a:p>
            <a:pPr algn="ctr"/>
            <a:r>
              <a:rPr lang="it-IT" sz="1200" b="1" dirty="0"/>
              <a:t>Sala Convegni - Via G. </a:t>
            </a:r>
            <a:r>
              <a:rPr lang="it-IT" sz="1200" b="1" dirty="0" err="1"/>
              <a:t>Sanfelice</a:t>
            </a:r>
            <a:r>
              <a:rPr lang="it-IT" sz="1200" b="1" dirty="0"/>
              <a:t>, 8 Napoli</a:t>
            </a:r>
          </a:p>
          <a:p>
            <a:pPr algn="ctr"/>
            <a:r>
              <a:rPr lang="it-IT" sz="1200" b="1" dirty="0"/>
              <a:t>15 </a:t>
            </a:r>
            <a:r>
              <a:rPr lang="it-IT" sz="1200" b="1" dirty="0" err="1"/>
              <a:t>February</a:t>
            </a:r>
            <a:r>
              <a:rPr lang="it-IT" sz="1200" b="1" dirty="0"/>
              <a:t>, 2019 – 10:30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cap="all" dirty="0"/>
              <a:t>2.3 University Incubators</a:t>
            </a:r>
            <a:endParaRPr lang="es-ES" sz="3200" b="1" cap="all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7995" y="1398138"/>
            <a:ext cx="7229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1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i="1" cap="all" dirty="0"/>
              <a:t>2.4 INSO Incubator </a:t>
            </a:r>
            <a:r>
              <a:rPr lang="en-US" sz="3200" b="1" cap="all" dirty="0"/>
              <a:t>SWOT </a:t>
            </a:r>
            <a:r>
              <a:rPr lang="en-US" sz="3200" b="1" i="1" cap="all" dirty="0"/>
              <a:t>Analysis</a:t>
            </a:r>
            <a:endParaRPr lang="es-ES" sz="3200" b="1" cap="al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949206"/>
              </p:ext>
            </p:extLst>
          </p:nvPr>
        </p:nvGraphicFramePr>
        <p:xfrm>
          <a:off x="840260" y="1690691"/>
          <a:ext cx="7908324" cy="4250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6054"/>
                <a:gridCol w="4052270"/>
              </a:tblGrid>
              <a:tr h="24741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Strengths</a:t>
                      </a:r>
                      <a:endParaRPr lang="es-E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Weaknesses</a:t>
                      </a:r>
                      <a:endParaRPr lang="es-E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30009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The incubator is associated to CCST which is ready to share resources like staff specialized in Computer Science and Business Administration; infrastructure (library, meetings room, Conference Hall  ...</a:t>
                      </a:r>
                      <a:r>
                        <a:rPr lang="en-US" sz="1400" dirty="0" err="1">
                          <a:effectLst/>
                        </a:rPr>
                        <a:t>etc</a:t>
                      </a:r>
                      <a:r>
                        <a:rPr lang="en-US" sz="1400" dirty="0">
                          <a:effectLst/>
                        </a:rPr>
                        <a:t>); contacts and national and international partners (MOHE, IRISS, UPV,…).</a:t>
                      </a:r>
                      <a:endParaRPr lang="es-ES" sz="14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It is planned to be self-sustainable without dependence from foreign financial support.</a:t>
                      </a:r>
                      <a:endParaRPr lang="es-ES" sz="14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Affordable price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Small number of graduation projects per-year.</a:t>
                      </a:r>
                      <a:endParaRPr lang="es-ES" sz="14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Small numbers of hosted projects.</a:t>
                      </a:r>
                      <a:endParaRPr lang="es-ES" sz="14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41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Opportunities</a:t>
                      </a:r>
                      <a:endParaRPr lang="es-E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Threats</a:t>
                      </a:r>
                      <a:endParaRPr lang="es-E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29151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Small number of technological incubators in Khartoum.</a:t>
                      </a:r>
                      <a:endParaRPr lang="es-ES" sz="14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Risk of potential failure of projects after incubation period is over.</a:t>
                      </a:r>
                      <a:endParaRPr lang="es-ES" sz="14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Unclear taxing and banking system which may lead to false numbers on profit share.</a:t>
                      </a:r>
                      <a:endParaRPr lang="es-ES" sz="1400" dirty="0">
                        <a:effectLst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Low numbers of eligibility projects.</a:t>
                      </a:r>
                      <a:endParaRPr lang="es-E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3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cap="all" dirty="0"/>
              <a:t>3. Strategic Planning</a:t>
            </a:r>
            <a:endParaRPr lang="es-ES" sz="32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491986"/>
            <a:ext cx="888309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Mission</a:t>
            </a:r>
            <a:endParaRPr lang="es-ES" dirty="0"/>
          </a:p>
          <a:p>
            <a:r>
              <a:rPr lang="en-US" dirty="0" smtClean="0"/>
              <a:t>CEIC </a:t>
            </a:r>
            <a:r>
              <a:rPr lang="en-US" dirty="0"/>
              <a:t>is an incubator associated to CCST that supports the creation of micro-companies by young entrepreneurs with the goal of fostering sustainable and community development.</a:t>
            </a:r>
            <a:endParaRPr lang="es-ES" dirty="0"/>
          </a:p>
          <a:p>
            <a:pPr marL="0" indent="0">
              <a:buNone/>
            </a:pPr>
            <a:r>
              <a:rPr lang="en-US" b="1" dirty="0"/>
              <a:t>Vision</a:t>
            </a:r>
            <a:endParaRPr lang="es-ES" dirty="0"/>
          </a:p>
          <a:p>
            <a:r>
              <a:rPr lang="en-US" dirty="0"/>
              <a:t>CEIC intends to promote peace building and social inclusion through community development of university students and graduates particularly from peripheral and marginalized areas.</a:t>
            </a:r>
            <a:endParaRPr lang="es-ES" dirty="0"/>
          </a:p>
          <a:p>
            <a:pPr marL="0" indent="0">
              <a:buNone/>
            </a:pPr>
            <a:r>
              <a:rPr lang="en-US" b="1" dirty="0"/>
              <a:t>Values and purpose</a:t>
            </a:r>
            <a:endParaRPr lang="es-ES" dirty="0"/>
          </a:p>
          <a:p>
            <a:pPr lvl="0"/>
            <a:r>
              <a:rPr lang="en-US" dirty="0"/>
              <a:t>Social cohesion and integration through human capital enhancement.</a:t>
            </a:r>
            <a:endParaRPr lang="es-ES" dirty="0"/>
          </a:p>
          <a:p>
            <a:pPr lvl="0"/>
            <a:r>
              <a:rPr lang="en-US" dirty="0"/>
              <a:t>Diminish unemployment and generate local sustainable development.</a:t>
            </a:r>
            <a:endParaRPr lang="es-ES" dirty="0"/>
          </a:p>
          <a:p>
            <a:pPr lvl="0"/>
            <a:r>
              <a:rPr lang="en-US" dirty="0"/>
              <a:t>To propose a concept of entrepreneurship that considers the social and environmental impact of the entrepreneurial activity and is inspired by Circular Economy models.</a:t>
            </a:r>
            <a:endParaRPr lang="es-ES" dirty="0"/>
          </a:p>
          <a:p>
            <a:pPr lvl="0"/>
            <a:r>
              <a:rPr lang="en-US" dirty="0"/>
              <a:t>Add a value proposition to the CCST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13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cap="all" dirty="0"/>
              <a:t>4. </a:t>
            </a:r>
            <a:r>
              <a:rPr lang="en-US" sz="3200" b="1" cap="all" dirty="0" smtClean="0"/>
              <a:t>Service </a:t>
            </a:r>
            <a:r>
              <a:rPr lang="en-US" sz="3200" b="1" cap="all" dirty="0"/>
              <a:t>Description</a:t>
            </a:r>
            <a:endParaRPr lang="es-ES" sz="32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491986"/>
            <a:ext cx="88830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36008"/>
              </p:ext>
            </p:extLst>
          </p:nvPr>
        </p:nvGraphicFramePr>
        <p:xfrm>
          <a:off x="681038" y="1491986"/>
          <a:ext cx="8883091" cy="3811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61"/>
                <a:gridCol w="2881805"/>
                <a:gridCol w="2941225"/>
              </a:tblGrid>
              <a:tr h="702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Pre-incubation</a:t>
                      </a:r>
                      <a:endParaRPr lang="es-E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Incubation</a:t>
                      </a:r>
                      <a:endParaRPr lang="es-E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Acceleration</a:t>
                      </a:r>
                      <a:endParaRPr lang="es-E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</a:tr>
              <a:tr h="11790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400" dirty="0">
                          <a:effectLst/>
                        </a:rPr>
                        <a:t>Basic training and overview to wake up the hidden entrepreneurs. 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400" dirty="0">
                          <a:effectLst/>
                        </a:rPr>
                        <a:t>(Short Term)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400" dirty="0">
                          <a:effectLst/>
                        </a:rPr>
                        <a:t>Hardworking training and accompaniment to enhance the skills of future leaders. (Middle term)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Networking investors’ platform to consolidate business operations and reduce timeframe. </a:t>
                      </a:r>
                      <a:endParaRPr lang="es-E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(Long Term)</a:t>
                      </a:r>
                      <a:endParaRPr lang="es-E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</a:tr>
              <a:tr h="67732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From April 2019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From 2020</a:t>
                      </a:r>
                      <a:endParaRPr lang="es-E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0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i="1" cap="all" dirty="0"/>
              <a:t>Criteria for the Selection of Projects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690690"/>
            <a:ext cx="8883092" cy="4152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Priority </a:t>
            </a:r>
            <a:r>
              <a:rPr lang="en-US" dirty="0"/>
              <a:t>will be given to projects that:</a:t>
            </a:r>
            <a:endParaRPr lang="es-ES" dirty="0"/>
          </a:p>
          <a:p>
            <a:pPr lvl="1"/>
            <a:r>
              <a:rPr lang="en-US" dirty="0"/>
              <a:t>Have technological basis;</a:t>
            </a:r>
            <a:endParaRPr lang="es-ES" dirty="0"/>
          </a:p>
          <a:p>
            <a:pPr lvl="1"/>
            <a:r>
              <a:rPr lang="en-US" dirty="0"/>
              <a:t>Are innovative and have potential for growth;</a:t>
            </a:r>
            <a:endParaRPr lang="es-ES" dirty="0"/>
          </a:p>
          <a:p>
            <a:pPr lvl="1"/>
            <a:r>
              <a:rPr lang="en-US" dirty="0"/>
              <a:t>Have capacity to create jobs;</a:t>
            </a:r>
            <a:endParaRPr lang="es-ES" dirty="0"/>
          </a:p>
          <a:p>
            <a:pPr lvl="1"/>
            <a:r>
              <a:rPr lang="en-US" dirty="0"/>
              <a:t>Solve a real problem;</a:t>
            </a:r>
            <a:endParaRPr lang="es-ES" dirty="0"/>
          </a:p>
          <a:p>
            <a:pPr lvl="1"/>
            <a:r>
              <a:rPr lang="en-US" dirty="0"/>
              <a:t>Meet a market need;</a:t>
            </a:r>
            <a:endParaRPr lang="es-ES" dirty="0"/>
          </a:p>
          <a:p>
            <a:pPr lvl="1"/>
            <a:r>
              <a:rPr lang="en-US" dirty="0"/>
              <a:t>Are managed by the community;</a:t>
            </a:r>
            <a:endParaRPr lang="es-ES" dirty="0"/>
          </a:p>
          <a:p>
            <a:pPr lvl="1"/>
            <a:r>
              <a:rPr lang="en-US" dirty="0"/>
              <a:t>Have potential to strengthen and diversify the economy;</a:t>
            </a:r>
            <a:endParaRPr lang="es-ES" dirty="0"/>
          </a:p>
          <a:p>
            <a:pPr lvl="1"/>
            <a:r>
              <a:rPr lang="en-US" dirty="0"/>
              <a:t>Generate social and economic benefits for the community at a short and long </a:t>
            </a:r>
            <a:r>
              <a:rPr lang="en-US" dirty="0" smtClean="0"/>
              <a:t>term;</a:t>
            </a:r>
            <a:endParaRPr lang="es-ES" dirty="0"/>
          </a:p>
          <a:p>
            <a:pPr lvl="1"/>
            <a:r>
              <a:rPr lang="en-US" dirty="0"/>
              <a:t>Are compatible with </a:t>
            </a:r>
            <a:r>
              <a:rPr lang="en-US" dirty="0" smtClean="0"/>
              <a:t>the Circular Economy framework;</a:t>
            </a:r>
            <a:endParaRPr lang="es-ES" dirty="0"/>
          </a:p>
          <a:p>
            <a:pPr lvl="1"/>
            <a:r>
              <a:rPr lang="en-US" dirty="0"/>
              <a:t>Are located in marginalized areas.</a:t>
            </a:r>
            <a:endParaRPr lang="es-ES" dirty="0"/>
          </a:p>
          <a:p>
            <a:endParaRPr lang="es-ES" b="1" cap="all" dirty="0"/>
          </a:p>
        </p:txBody>
      </p:sp>
    </p:spTree>
    <p:extLst>
      <p:ext uri="{BB962C8B-B14F-4D97-AF65-F5344CB8AC3E}">
        <p14:creationId xmlns:p14="http://schemas.microsoft.com/office/powerpoint/2010/main" val="29414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cap="all" dirty="0"/>
              <a:t>5. Organizational Structure AND JURIDICAL STATUS</a:t>
            </a:r>
            <a:endParaRPr lang="es-ES" sz="32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690690"/>
            <a:ext cx="8883092" cy="41526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National Council of Higher Education and Scientific Research has just approved on 5/2/2019 a Bylaw to Regulate the Work of Incubators in Institutions of Higher Education and Scientific Research. </a:t>
            </a:r>
            <a:endParaRPr lang="en-US" dirty="0" smtClean="0"/>
          </a:p>
          <a:p>
            <a:r>
              <a:rPr lang="en-US" dirty="0" smtClean="0"/>
              <a:t>The Bylaw defines a quite flexible legal work that encourages creativity, research and innovation. </a:t>
            </a:r>
            <a:r>
              <a:rPr lang="en-US" dirty="0"/>
              <a:t>CEIC</a:t>
            </a:r>
            <a:r>
              <a:rPr lang="en-US" dirty="0" smtClean="0"/>
              <a:t> Incubator shares this ends but has also a strong social character. Social and environmental impact, community development, entrepreneurship and circular economy are also fundamental concepts that will shape the activity of the Incubator.</a:t>
            </a:r>
            <a:endParaRPr lang="es-ES" dirty="0" smtClean="0"/>
          </a:p>
          <a:p>
            <a:r>
              <a:rPr lang="en-US" dirty="0" smtClean="0"/>
              <a:t>Board of Directors + </a:t>
            </a:r>
            <a:r>
              <a:rPr lang="en-US" b="1" dirty="0" smtClean="0"/>
              <a:t>Technical Advisory Committee (IRISS?) </a:t>
            </a:r>
            <a:r>
              <a:rPr lang="en-US" dirty="0" smtClean="0"/>
              <a:t>+ Director +  Deputy Director + Some assisting staff.  </a:t>
            </a:r>
            <a:endParaRPr lang="es-ES" dirty="0" smtClean="0"/>
          </a:p>
          <a:p>
            <a:r>
              <a:rPr lang="en-US" dirty="0" smtClean="0"/>
              <a:t>To start: Two full time positions that will work as a team and share responsibilities.</a:t>
            </a:r>
            <a:endParaRPr lang="es-ES" dirty="0" smtClean="0"/>
          </a:p>
          <a:p>
            <a:endParaRPr lang="es-ES" b="1" cap="all" dirty="0"/>
          </a:p>
        </p:txBody>
      </p:sp>
    </p:spTree>
    <p:extLst>
      <p:ext uri="{BB962C8B-B14F-4D97-AF65-F5344CB8AC3E}">
        <p14:creationId xmlns:p14="http://schemas.microsoft.com/office/powerpoint/2010/main" val="653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cap="all" dirty="0"/>
              <a:t>6. Project Sustainability</a:t>
            </a:r>
            <a:endParaRPr lang="es-ES" sz="32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690690"/>
            <a:ext cx="8883092" cy="4152634"/>
          </a:xfrm>
        </p:spPr>
        <p:txBody>
          <a:bodyPr>
            <a:normAutofit/>
          </a:bodyPr>
          <a:lstStyle/>
          <a:p>
            <a:r>
              <a:rPr lang="en-US" b="1" dirty="0" smtClean="0"/>
              <a:t>Commission Model: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incubator will sign a contract with the </a:t>
            </a:r>
            <a:r>
              <a:rPr lang="en-US" dirty="0" err="1"/>
              <a:t>incubatees</a:t>
            </a:r>
            <a:r>
              <a:rPr lang="en-US" dirty="0"/>
              <a:t> by </a:t>
            </a:r>
            <a:r>
              <a:rPr lang="en-US" b="1" dirty="0"/>
              <a:t>asking them a commission of the future revenues of their businesses. </a:t>
            </a:r>
            <a:endParaRPr lang="es-ES" dirty="0"/>
          </a:p>
          <a:p>
            <a:r>
              <a:rPr lang="es-ES" b="1" cap="all" dirty="0" err="1" smtClean="0"/>
              <a:t>Incubator</a:t>
            </a:r>
            <a:r>
              <a:rPr lang="es-ES" b="1" cap="all" dirty="0" smtClean="0"/>
              <a:t> </a:t>
            </a:r>
            <a:r>
              <a:rPr lang="es-ES" b="1" cap="all" dirty="0" err="1" smtClean="0"/>
              <a:t>activities</a:t>
            </a:r>
            <a:r>
              <a:rPr lang="es-ES" b="1" cap="all" dirty="0" smtClean="0"/>
              <a:t>: </a:t>
            </a:r>
            <a:r>
              <a:rPr lang="en-US" dirty="0"/>
              <a:t>Workshops, conferences and competitions can be </a:t>
            </a:r>
            <a:r>
              <a:rPr lang="en-US" dirty="0" err="1"/>
              <a:t>organised</a:t>
            </a:r>
            <a:r>
              <a:rPr lang="en-US" dirty="0"/>
              <a:t>  in order to complement the formation to the </a:t>
            </a:r>
            <a:r>
              <a:rPr lang="en-US" dirty="0" smtClean="0"/>
              <a:t>entrepreneurs.</a:t>
            </a:r>
          </a:p>
          <a:p>
            <a:r>
              <a:rPr lang="en-US" b="1" cap="all" dirty="0" smtClean="0"/>
              <a:t>Local sponsors: </a:t>
            </a:r>
            <a:r>
              <a:rPr lang="en-US" cap="all" dirty="0" smtClean="0"/>
              <a:t>JTI</a:t>
            </a:r>
          </a:p>
          <a:p>
            <a:r>
              <a:rPr lang="en-US" b="1" cap="all" dirty="0" err="1" smtClean="0"/>
              <a:t>Haggar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HoldiNG</a:t>
            </a:r>
            <a:endParaRPr lang="es-ES" b="1" cap="all" dirty="0"/>
          </a:p>
        </p:txBody>
      </p:sp>
    </p:spTree>
    <p:extLst>
      <p:ext uri="{BB962C8B-B14F-4D97-AF65-F5344CB8AC3E}">
        <p14:creationId xmlns:p14="http://schemas.microsoft.com/office/powerpoint/2010/main" val="9056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8303" y="4056845"/>
            <a:ext cx="86068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cap="all" dirty="0"/>
              <a:t>The strategic role of CCST in the implementation of the INSO incubator</a:t>
            </a:r>
            <a:endParaRPr lang="es-ES" cap="all" dirty="0"/>
          </a:p>
          <a:p>
            <a:pPr algn="ctr"/>
            <a:r>
              <a:rPr lang="en-US" sz="1200" b="1" dirty="0"/>
              <a:t>Jorge NARANJO ALCAIDE</a:t>
            </a:r>
            <a:r>
              <a:rPr lang="en-US" sz="1200" b="1" cap="small" dirty="0" smtClean="0"/>
              <a:t/>
            </a:r>
            <a:br>
              <a:rPr lang="en-US" sz="1200" b="1" cap="small" dirty="0" smtClean="0"/>
            </a:br>
            <a:r>
              <a:rPr lang="en-US" sz="1200" dirty="0"/>
              <a:t>Comboni College of Science and Technology</a:t>
            </a:r>
            <a:endParaRPr lang="it-IT" sz="1200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cap="all" dirty="0" smtClean="0"/>
              <a:t>Introduction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the INSO Project led Comboni College of Science and Technology (CCST) to the preparation of a Start-ups </a:t>
            </a:r>
            <a:r>
              <a:rPr lang="en-GB" dirty="0" smtClean="0"/>
              <a:t>Incubator.</a:t>
            </a:r>
          </a:p>
          <a:p>
            <a:r>
              <a:rPr lang="en-GB" dirty="0" smtClean="0"/>
              <a:t>Meeting after last </a:t>
            </a:r>
            <a:r>
              <a:rPr lang="en-GB" dirty="0"/>
              <a:t>Congress </a:t>
            </a:r>
            <a:r>
              <a:rPr lang="en-GB" dirty="0" smtClean="0"/>
              <a:t>on 22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/>
              <a:t>November </a:t>
            </a:r>
            <a:r>
              <a:rPr lang="en-GB" dirty="0" smtClean="0"/>
              <a:t>2017 among MOHE and CCST teams, </a:t>
            </a:r>
            <a:r>
              <a:rPr lang="en-GB" dirty="0" err="1"/>
              <a:t>Prof.</a:t>
            </a:r>
            <a:r>
              <a:rPr lang="en-GB" dirty="0"/>
              <a:t> Alfonso </a:t>
            </a:r>
            <a:r>
              <a:rPr lang="en-GB" dirty="0" err="1" smtClean="0"/>
              <a:t>Morvillo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Dr</a:t>
            </a:r>
            <a:r>
              <a:rPr lang="en-GB" dirty="0" err="1"/>
              <a:t>.</a:t>
            </a:r>
            <a:r>
              <a:rPr lang="en-GB" dirty="0"/>
              <a:t> Chiara </a:t>
            </a:r>
            <a:r>
              <a:rPr lang="en-GB" dirty="0" err="1"/>
              <a:t>Impagliazzo</a:t>
            </a:r>
            <a:r>
              <a:rPr lang="en-GB" dirty="0"/>
              <a:t>, </a:t>
            </a:r>
            <a:r>
              <a:rPr lang="en-GB" dirty="0" smtClean="0"/>
              <a:t>to </a:t>
            </a:r>
            <a:r>
              <a:rPr lang="en-GB" dirty="0"/>
              <a:t>discuss about the best way to give continuity to the Project.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i="1" cap="all" dirty="0" smtClean="0"/>
              <a:t>1. Why </a:t>
            </a:r>
            <a:r>
              <a:rPr lang="en-US" b="1" i="1" cap="all" dirty="0"/>
              <a:t>an Incubator</a:t>
            </a:r>
            <a:endParaRPr lang="es-ES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The reasons to think of the Incubator as logical consequence of INSO project can be drawn from the analysis of the following </a:t>
            </a:r>
            <a:r>
              <a:rPr lang="en-GB" dirty="0" smtClean="0"/>
              <a:t>elements:</a:t>
            </a:r>
          </a:p>
          <a:p>
            <a:pPr lvl="0"/>
            <a:r>
              <a:rPr lang="en-GB" dirty="0" smtClean="0"/>
              <a:t>the </a:t>
            </a:r>
            <a:r>
              <a:rPr lang="en-GB" dirty="0"/>
              <a:t>structure of the Sudanese labour market;</a:t>
            </a:r>
            <a:endParaRPr lang="es-ES" dirty="0"/>
          </a:p>
          <a:p>
            <a:pPr lvl="0"/>
            <a:r>
              <a:rPr lang="en-GB" dirty="0"/>
              <a:t>the curricula of university studies in Sudan; </a:t>
            </a:r>
            <a:endParaRPr lang="es-ES" dirty="0"/>
          </a:p>
          <a:p>
            <a:pPr lvl="0"/>
            <a:r>
              <a:rPr lang="en-GB" dirty="0"/>
              <a:t>the challenges that start-ups usually face;</a:t>
            </a:r>
            <a:endParaRPr lang="es-ES" dirty="0"/>
          </a:p>
          <a:p>
            <a:pPr lvl="0"/>
            <a:r>
              <a:rPr lang="en-GB" dirty="0"/>
              <a:t>the feedback of the trainers who </a:t>
            </a:r>
            <a:r>
              <a:rPr lang="en-GB" dirty="0" smtClean="0"/>
              <a:t>worked </a:t>
            </a:r>
            <a:r>
              <a:rPr lang="en-GB" dirty="0"/>
              <a:t>with the students of the project.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3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7091362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1.1 The analysis of the structure of the Sudanese labour market</a:t>
            </a:r>
            <a:endParaRPr lang="es-ES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F</a:t>
            </a:r>
            <a:r>
              <a:rPr lang="en-GB" dirty="0" smtClean="0"/>
              <a:t>undamental elements: </a:t>
            </a:r>
          </a:p>
          <a:p>
            <a:pPr lvl="0"/>
            <a:r>
              <a:rPr lang="en-GB" dirty="0" smtClean="0"/>
              <a:t>the </a:t>
            </a:r>
            <a:r>
              <a:rPr lang="en-GB" dirty="0"/>
              <a:t>dominance of public sector in total employment; </a:t>
            </a:r>
            <a:endParaRPr lang="es-ES" dirty="0"/>
          </a:p>
          <a:p>
            <a:pPr lvl="0"/>
            <a:r>
              <a:rPr lang="en-GB" dirty="0"/>
              <a:t>the demographic structure with a very rapid growth and very high percentage of young population;</a:t>
            </a:r>
            <a:endParaRPr lang="es-ES" dirty="0"/>
          </a:p>
          <a:p>
            <a:pPr lvl="0"/>
            <a:r>
              <a:rPr lang="en-GB" dirty="0"/>
              <a:t>the low skill level and brain drain problems; </a:t>
            </a:r>
            <a:endParaRPr lang="es-ES" dirty="0"/>
          </a:p>
          <a:p>
            <a:pPr lvl="0"/>
            <a:r>
              <a:rPr lang="en-GB" dirty="0"/>
              <a:t>the increasing rate of unemployment;</a:t>
            </a:r>
            <a:endParaRPr lang="es-ES" dirty="0"/>
          </a:p>
          <a:p>
            <a:pPr lvl="0"/>
            <a:r>
              <a:rPr lang="en-GB" dirty="0"/>
              <a:t>and the mismatch between the educational offer and the labour market.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GB" sz="3200" b="1" cap="all" dirty="0"/>
              <a:t>1.2 University studies Curricula and trainers feedback </a:t>
            </a:r>
            <a:endParaRPr lang="es-ES" sz="32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88309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“</a:t>
            </a:r>
            <a:r>
              <a:rPr lang="en-GB" dirty="0"/>
              <a:t>Generally, entrepreneurship is not encouraged as a professional career and this is reflected in the lack of a national plan for developing entrepreneurship and by the small number of technical secondary schools (98) versus academic secondary schools (3.128)” (</a:t>
            </a:r>
            <a:r>
              <a:rPr lang="en-GB" dirty="0" err="1"/>
              <a:t>Darbo</a:t>
            </a:r>
            <a:r>
              <a:rPr lang="en-GB" dirty="0"/>
              <a:t>&amp; </a:t>
            </a:r>
            <a:r>
              <a:rPr lang="en-GB" dirty="0" err="1"/>
              <a:t>Eltahir</a:t>
            </a:r>
            <a:r>
              <a:rPr lang="en-GB" dirty="0"/>
              <a:t>, 2017, p. 292).</a:t>
            </a:r>
            <a:endParaRPr lang="es-ES" dirty="0"/>
          </a:p>
          <a:p>
            <a:r>
              <a:rPr lang="en-GB" dirty="0" smtClean="0"/>
              <a:t>“The </a:t>
            </a:r>
            <a:r>
              <a:rPr lang="en-GB" dirty="0"/>
              <a:t>teaching of entrepreneurship education is not yet sufficiently incorporated into higher education institutions’ curricula in </a:t>
            </a:r>
            <a:r>
              <a:rPr lang="en-GB" dirty="0" smtClean="0"/>
              <a:t>Sudan” (</a:t>
            </a:r>
            <a:r>
              <a:rPr lang="en-GB" dirty="0" err="1"/>
              <a:t>Timan</a:t>
            </a:r>
            <a:r>
              <a:rPr lang="en-GB" dirty="0"/>
              <a:t> &amp; </a:t>
            </a:r>
            <a:r>
              <a:rPr lang="en-GB" dirty="0" err="1"/>
              <a:t>Gangi</a:t>
            </a:r>
            <a:r>
              <a:rPr lang="en-GB" dirty="0"/>
              <a:t>, 2015, p. 244</a:t>
            </a:r>
            <a:r>
              <a:rPr lang="en-GB" dirty="0" smtClean="0"/>
              <a:t>).</a:t>
            </a:r>
          </a:p>
          <a:p>
            <a:r>
              <a:rPr lang="en-GB" i="1" dirty="0" err="1" smtClean="0"/>
              <a:t>Meridies</a:t>
            </a:r>
            <a:r>
              <a:rPr lang="en-GB" dirty="0" smtClean="0"/>
              <a:t> Program: </a:t>
            </a:r>
            <a:r>
              <a:rPr lang="en-US" dirty="0"/>
              <a:t>Innovation, Business Planning, Leadership, Entrepreneurship and </a:t>
            </a:r>
            <a:r>
              <a:rPr lang="en-US" dirty="0" smtClean="0"/>
              <a:t>Sustainability.</a:t>
            </a:r>
          </a:p>
          <a:p>
            <a:r>
              <a:rPr lang="en-US" dirty="0" smtClean="0"/>
              <a:t>New BSc in 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78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GB" sz="3200" b="1" cap="all" dirty="0"/>
              <a:t>1.3 Start-ups challenges</a:t>
            </a:r>
            <a:endParaRPr lang="es-ES" sz="32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88309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i="1" dirty="0"/>
              <a:t>know-how</a:t>
            </a:r>
            <a:r>
              <a:rPr lang="en-US" dirty="0"/>
              <a:t> of university students in relation to the transformation of their business ideas into effective companies. “Start-ups frequently show lack of management knowledge and management skills (particularly in the case of technology- oriented ventures)” </a:t>
            </a:r>
            <a:r>
              <a:rPr lang="en-US" sz="1800" dirty="0" smtClean="0"/>
              <a:t>(Allen </a:t>
            </a:r>
            <a:r>
              <a:rPr lang="en-US" sz="1800" dirty="0"/>
              <a:t>and Rahman 1985; </a:t>
            </a:r>
            <a:r>
              <a:rPr lang="en-US" sz="1800" dirty="0" err="1"/>
              <a:t>Smilor</a:t>
            </a:r>
            <a:r>
              <a:rPr lang="en-US" sz="1800" dirty="0"/>
              <a:t> 1987; quoted by </a:t>
            </a:r>
            <a:r>
              <a:rPr lang="en-US" sz="1800" dirty="0" err="1"/>
              <a:t>Roseira</a:t>
            </a:r>
            <a:r>
              <a:rPr lang="en-US" sz="1800" dirty="0"/>
              <a:t>, Ramos, &amp; Maia, 2014, p. 4)</a:t>
            </a:r>
            <a:r>
              <a:rPr lang="en-US" dirty="0"/>
              <a:t>. </a:t>
            </a:r>
            <a:endParaRPr lang="es-ES" dirty="0"/>
          </a:p>
          <a:p>
            <a:r>
              <a:rPr lang="en-US" dirty="0" smtClean="0"/>
              <a:t>Lack </a:t>
            </a:r>
            <a:r>
              <a:rPr lang="en-US" dirty="0"/>
              <a:t>of visibility in the </a:t>
            </a:r>
            <a:r>
              <a:rPr lang="en-US" dirty="0" smtClean="0"/>
              <a:t>market.</a:t>
            </a:r>
          </a:p>
          <a:p>
            <a:r>
              <a:rPr lang="en-US" dirty="0" smtClean="0"/>
              <a:t>Lack </a:t>
            </a:r>
            <a:r>
              <a:rPr lang="en-US" dirty="0"/>
              <a:t>of connections.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6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i="1" cap="all" dirty="0"/>
              <a:t>2. Analysis of the Environment</a:t>
            </a:r>
            <a:endParaRPr lang="es-ES" sz="3200" b="1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8830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cap="all" dirty="0" smtClean="0"/>
              <a:t>2.1 Public </a:t>
            </a:r>
            <a:r>
              <a:rPr lang="en-US" i="1" cap="all" dirty="0"/>
              <a:t>Initiatives in </a:t>
            </a:r>
            <a:r>
              <a:rPr lang="en-US" i="1" cap="all" dirty="0" smtClean="0"/>
              <a:t>Sudan: </a:t>
            </a:r>
            <a:r>
              <a:rPr lang="en-US" sz="1800" i="1" cap="all" dirty="0" smtClean="0"/>
              <a:t>SUST + </a:t>
            </a:r>
            <a:r>
              <a:rPr lang="en-US" sz="1800" i="1" cap="all" dirty="0" err="1" smtClean="0"/>
              <a:t>Samiqat</a:t>
            </a:r>
            <a:r>
              <a:rPr lang="en-US" sz="1800" i="1" cap="all" dirty="0" smtClean="0"/>
              <a:t>, </a:t>
            </a:r>
            <a:r>
              <a:rPr lang="en-US" sz="1800" dirty="0"/>
              <a:t>“Technological Park” </a:t>
            </a:r>
            <a:r>
              <a:rPr lang="en-US" sz="1800" dirty="0" smtClean="0"/>
              <a:t> at the Merowe-</a:t>
            </a:r>
            <a:r>
              <a:rPr lang="en-US" sz="1800" dirty="0" err="1" smtClean="0"/>
              <a:t>Abdulatif</a:t>
            </a:r>
            <a:r>
              <a:rPr lang="en-US" sz="1800" dirty="0" smtClean="0"/>
              <a:t> </a:t>
            </a:r>
            <a:r>
              <a:rPr lang="en-US" sz="1800" dirty="0"/>
              <a:t>Al-Hamad University of </a:t>
            </a:r>
            <a:r>
              <a:rPr lang="en-US" sz="1800" dirty="0" smtClean="0"/>
              <a:t>Technology; </a:t>
            </a:r>
            <a:r>
              <a:rPr lang="en-US" sz="1800" dirty="0"/>
              <a:t>Information Security and Software Engineering Incubator Project </a:t>
            </a:r>
            <a:r>
              <a:rPr lang="en-US" sz="1800" dirty="0" smtClean="0"/>
              <a:t>at MOHE;</a:t>
            </a:r>
            <a:r>
              <a:rPr lang="en-US" sz="1800" dirty="0"/>
              <a:t> </a:t>
            </a:r>
            <a:r>
              <a:rPr lang="en-US" sz="1800" dirty="0" smtClean="0"/>
              <a:t>Entrepreneurship Center of the School </a:t>
            </a:r>
            <a:r>
              <a:rPr lang="en-US" sz="1800" dirty="0"/>
              <a:t>of Administrative Sciences of the University of </a:t>
            </a:r>
            <a:r>
              <a:rPr lang="en-US" sz="1800" dirty="0" smtClean="0"/>
              <a:t>Khartoum.</a:t>
            </a:r>
          </a:p>
          <a:p>
            <a:pPr marL="0" indent="0">
              <a:buNone/>
            </a:pPr>
            <a:r>
              <a:rPr lang="en-GB" i="1" cap="all" dirty="0" smtClean="0"/>
              <a:t>2.2. Private </a:t>
            </a:r>
            <a:r>
              <a:rPr lang="en-GB" i="1" cap="all" dirty="0"/>
              <a:t>Initiatives in </a:t>
            </a:r>
            <a:r>
              <a:rPr lang="en-GB" i="1" cap="all" dirty="0" err="1" smtClean="0"/>
              <a:t>SuDAN</a:t>
            </a:r>
            <a:endParaRPr lang="en-GB" i="1" cap="all" dirty="0" smtClean="0"/>
          </a:p>
          <a:p>
            <a:pPr lvl="1"/>
            <a:r>
              <a:rPr lang="en-US" dirty="0"/>
              <a:t>Impact Hub </a:t>
            </a:r>
            <a:r>
              <a:rPr lang="en-US" dirty="0" smtClean="0"/>
              <a:t>Khartoum: </a:t>
            </a:r>
            <a:r>
              <a:rPr lang="en-US" sz="1400" dirty="0"/>
              <a:t>they work on providing co-working spaces as well as incubator &amp; accelerator programs for entrepreneurs </a:t>
            </a:r>
            <a:r>
              <a:rPr lang="en-US" sz="1400" dirty="0" smtClean="0"/>
              <a:t>(March 2017). </a:t>
            </a:r>
            <a:endParaRPr lang="es-ES" sz="1400" dirty="0"/>
          </a:p>
          <a:p>
            <a:pPr lvl="1"/>
            <a:r>
              <a:rPr lang="en-US" dirty="0"/>
              <a:t>249 Start Up </a:t>
            </a:r>
            <a:r>
              <a:rPr lang="en-US" sz="1400" dirty="0"/>
              <a:t>is a Sudanese enterprise that also provides co-working spaces in Khartoum with shared desks, private offices, all with high-speed internet access. They have international and local mentors in a curriculum designed to promote growth for the entrepreneurs and startups. They are running an Acceleration </a:t>
            </a:r>
            <a:r>
              <a:rPr lang="en-US" sz="1400" dirty="0" err="1"/>
              <a:t>Programme</a:t>
            </a:r>
            <a:r>
              <a:rPr lang="en-US" sz="1400" dirty="0"/>
              <a:t> in collaboration with </a:t>
            </a:r>
            <a:r>
              <a:rPr lang="en-US" sz="1400" dirty="0" err="1"/>
              <a:t>Haggar</a:t>
            </a:r>
            <a:r>
              <a:rPr lang="en-US" sz="1400" dirty="0"/>
              <a:t> Company and they inaugurated an Incubation Program in collaboration with the Embassy of the </a:t>
            </a:r>
            <a:r>
              <a:rPr lang="en-US" sz="1400" dirty="0" smtClean="0"/>
              <a:t>Netherlands on 18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November 2018 </a:t>
            </a:r>
            <a:r>
              <a:rPr lang="en-US" sz="1400" dirty="0"/>
              <a:t>(Orange Corner). This program offers funds to 20 selected young entrepreneurs</a:t>
            </a:r>
            <a:r>
              <a:rPr lang="en-U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955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6906011" cy="1325563"/>
          </a:xfrm>
        </p:spPr>
        <p:txBody>
          <a:bodyPr>
            <a:normAutofit/>
          </a:bodyPr>
          <a:lstStyle/>
          <a:p>
            <a:r>
              <a:rPr lang="en-US" sz="3200" b="1" i="1" cap="all" dirty="0" smtClean="0"/>
              <a:t>2.2 </a:t>
            </a:r>
            <a:r>
              <a:rPr lang="en-GB" sz="3200" i="1" cap="all" dirty="0"/>
              <a:t>Private Initiatives in </a:t>
            </a:r>
            <a:r>
              <a:rPr lang="en-GB" sz="3200" i="1" cap="all" dirty="0" err="1"/>
              <a:t>SuDAN</a:t>
            </a:r>
            <a:r>
              <a:rPr lang="en-GB" sz="3200" i="1" cap="all" dirty="0"/>
              <a:t/>
            </a:r>
            <a:br>
              <a:rPr lang="en-GB" sz="3200" i="1" cap="all" dirty="0"/>
            </a:br>
            <a:endParaRPr lang="es-ES" sz="3200" b="1" cap="al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3" y="1357739"/>
            <a:ext cx="6639565" cy="27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5" y="1690690"/>
            <a:ext cx="7001519" cy="287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57" y="2576094"/>
            <a:ext cx="6463164" cy="310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1169</Words>
  <Application>Microsoft Office PowerPoint</Application>
  <PresentationFormat>A4 Paper (210x297 mm)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di Office</vt:lpstr>
      <vt:lpstr>PowerPoint Presentation</vt:lpstr>
      <vt:lpstr>PowerPoint Presentation</vt:lpstr>
      <vt:lpstr>Introduction</vt:lpstr>
      <vt:lpstr>1. Why an Incubator</vt:lpstr>
      <vt:lpstr>1.1 The analysis of the structure of the Sudanese labour market</vt:lpstr>
      <vt:lpstr>1.2 University studies Curricula and trainers feedback </vt:lpstr>
      <vt:lpstr>1.3 Start-ups challenges</vt:lpstr>
      <vt:lpstr>2. Analysis of the Environment</vt:lpstr>
      <vt:lpstr>2.2 Private Initiatives in SuDAN </vt:lpstr>
      <vt:lpstr>2.3 University Incubators</vt:lpstr>
      <vt:lpstr>2.4 INSO Incubator SWOT Analysis</vt:lpstr>
      <vt:lpstr>3. Strategic Planning</vt:lpstr>
      <vt:lpstr>4. Service Description</vt:lpstr>
      <vt:lpstr>Criteria for the Selection of Projects</vt:lpstr>
      <vt:lpstr>5. Organizational Structure AND JURIDICAL STATUS</vt:lpstr>
      <vt:lpstr>6. Project Sustainability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DR.Ahmed Saker 2o1O</cp:lastModifiedBy>
  <cp:revision>37</cp:revision>
  <dcterms:created xsi:type="dcterms:W3CDTF">2017-03-31T15:15:16Z</dcterms:created>
  <dcterms:modified xsi:type="dcterms:W3CDTF">2019-02-09T07:12:29Z</dcterms:modified>
</cp:coreProperties>
</file>