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8" r:id="rId2"/>
    <p:sldId id="257"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Lst>
  <p:sldSz cx="9906000" cy="6858000" type="A4"/>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14" autoAdjust="0"/>
    <p:restoredTop sz="94643"/>
  </p:normalViewPr>
  <p:slideViewPr>
    <p:cSldViewPr snapToGrid="0" snapToObjects="1">
      <p:cViewPr varScale="1">
        <p:scale>
          <a:sx n="112" d="100"/>
          <a:sy n="112" d="100"/>
        </p:scale>
        <p:origin x="-72" y="-84"/>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E9A79B9C-0E5B-46B8-B96E-3B2F3C2DABB7}" type="datetimeFigureOut">
              <a:rPr lang="it-IT"/>
              <a:pPr/>
              <a:t>15/02/2019</a:t>
            </a:fld>
            <a:endParaRPr lang="it-IT"/>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184873-F0D2-41E3-8EDD-FDC06298D1F0}"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5500059-CCBB-496E-92A4-D1E415EA337E}" type="datetimeFigureOut">
              <a:rPr lang="it-IT"/>
              <a:pPr>
                <a:defRPr/>
              </a:pPr>
              <a:t>15/02/2019</a:t>
            </a:fld>
            <a:endParaRPr lang="it-IT" dirty="0"/>
          </a:p>
        </p:txBody>
      </p:sp>
      <p:sp>
        <p:nvSpPr>
          <p:cNvPr id="4" name="Segnaposto immagin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1AC3B01-8A0D-4200-BD05-08F0BE52F7A3}" type="slidenum">
              <a:rPr lang="it-IT"/>
              <a:pPr>
                <a:defRPr/>
              </a:pPr>
              <a:t>‹N›</a:t>
            </a:fld>
            <a:endParaRPr lang="it-IT"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immagine diapositiva 1"/>
          <p:cNvSpPr>
            <a:spLocks noGrp="1" noRot="1" noChangeAspect="1"/>
          </p:cNvSpPr>
          <p:nvPr>
            <p:ph type="sldImg"/>
          </p:nvPr>
        </p:nvSpPr>
        <p:spPr bwMode="auto">
          <a:noFill/>
          <a:ln>
            <a:solidFill>
              <a:srgbClr val="000000"/>
            </a:solidFill>
            <a:miter lim="800000"/>
            <a:headEnd/>
            <a:tailEnd/>
          </a:ln>
        </p:spPr>
      </p:sp>
      <p:sp>
        <p:nvSpPr>
          <p:cNvPr id="153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741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D88121-A7B8-479D-A927-8CDF1FD358AC}" type="slidenum">
              <a:rPr lang="it-IT">
                <a:cs typeface="Arial" charset="0"/>
              </a:rPr>
              <a:pPr fontAlgn="base">
                <a:spcBef>
                  <a:spcPct val="0"/>
                </a:spcBef>
                <a:spcAft>
                  <a:spcPct val="0"/>
                </a:spcAft>
                <a:defRPr/>
              </a:pPr>
              <a:t>1</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it-IT" smtClean="0"/>
              <a:t>Fare clic per modificare stile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142F12EC-FA4C-440C-AC78-DC1BE302A5CC}" type="datetimeFigureOut">
              <a:rPr lang="it-IT"/>
              <a:pPr>
                <a:defRPr/>
              </a:pPr>
              <a:t>15/02/2019</a:t>
            </a:fld>
            <a:endParaRPr lang="it-IT" dirty="0"/>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2DAE016-D9A5-4995-BB07-BAB3C5346FF0}"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584C6AEC-0959-4A17-AEBE-17E09E6A493E}" type="datetimeFigureOut">
              <a:rPr lang="it-IT"/>
              <a:pPr>
                <a:defRPr/>
              </a:pPr>
              <a:t>15/02/2019</a:t>
            </a:fld>
            <a:endParaRPr lang="it-IT" dirty="0"/>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DAD6C01-8D79-4220-A16A-9224C9BB61DF}"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19369B60-6B65-4B2A-811A-6FD43B38463C}" type="datetimeFigureOut">
              <a:rPr lang="it-IT"/>
              <a:pPr>
                <a:defRPr/>
              </a:pPr>
              <a:t>15/02/2019</a:t>
            </a:fld>
            <a:endParaRPr lang="it-IT" dirty="0"/>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EF1A8D8-B00F-4E36-9466-1C4C471D7BE7}"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FD35272A-283D-47DE-83AA-0A84676C40D5}" type="datetimeFigureOut">
              <a:rPr lang="it-IT"/>
              <a:pPr>
                <a:defRPr/>
              </a:pPr>
              <a:t>15/02/2019</a:t>
            </a:fld>
            <a:endParaRPr lang="it-IT" dirty="0"/>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143337B0-ADC2-47A6-8236-33F48FB98C3C}"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it-IT" smtClean="0"/>
              <a:t>Fare clic per modificare stile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lvl1pPr>
              <a:defRPr/>
            </a:lvl1pPr>
          </a:lstStyle>
          <a:p>
            <a:pPr>
              <a:defRPr/>
            </a:pPr>
            <a:fld id="{496AFE28-3FC2-4189-A2DE-978394454A6F}" type="datetimeFigureOut">
              <a:rPr lang="it-IT"/>
              <a:pPr>
                <a:defRPr/>
              </a:pPr>
              <a:t>15/02/2019</a:t>
            </a:fld>
            <a:endParaRPr lang="it-IT" dirty="0"/>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76D90482-B713-4A71-BB42-E3F3EB99F692}"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C31A8A4B-BE4E-4C5E-858A-40BCD648AD6C}" type="datetimeFigureOut">
              <a:rPr lang="it-IT"/>
              <a:pPr>
                <a:defRPr/>
              </a:pPr>
              <a:t>15/02/2019</a:t>
            </a:fld>
            <a:endParaRPr lang="it-IT" dirty="0"/>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5F490490-84FD-430F-BFEB-A8E9F5EC3541}"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682329" y="2505075"/>
            <a:ext cx="4190702"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5014913" y="2505075"/>
            <a:ext cx="4211340"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fld id="{C36EAD81-D297-49C7-B7C0-E6E898F588B7}" type="datetimeFigureOut">
              <a:rPr lang="it-IT"/>
              <a:pPr>
                <a:defRPr/>
              </a:pPr>
              <a:t>15/02/2019</a:t>
            </a:fld>
            <a:endParaRPr lang="it-IT" dirty="0"/>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AEF5B790-A69D-4385-A9B8-FF1B1D3438DF}"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3"/>
          <p:cNvSpPr>
            <a:spLocks noGrp="1"/>
          </p:cNvSpPr>
          <p:nvPr>
            <p:ph type="dt" sz="half" idx="10"/>
          </p:nvPr>
        </p:nvSpPr>
        <p:spPr/>
        <p:txBody>
          <a:bodyPr/>
          <a:lstStyle>
            <a:lvl1pPr>
              <a:defRPr/>
            </a:lvl1pPr>
          </a:lstStyle>
          <a:p>
            <a:pPr>
              <a:defRPr/>
            </a:pPr>
            <a:fld id="{CD2759DE-CF6F-4D02-AEB6-F005D9CE1A10}" type="datetimeFigureOut">
              <a:rPr lang="it-IT"/>
              <a:pPr>
                <a:defRPr/>
              </a:pPr>
              <a:t>15/02/2019</a:t>
            </a:fld>
            <a:endParaRPr lang="it-IT" dirty="0"/>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E9461BE8-0A0F-441F-A748-7FECE46BF196}"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04DB23-BD36-488C-86F0-CC8B3146E2A5}" type="datetimeFigureOut">
              <a:rPr lang="it-IT"/>
              <a:pPr>
                <a:defRPr/>
              </a:pPr>
              <a:t>15/02/2019</a:t>
            </a:fld>
            <a:endParaRPr lang="it-IT" dirty="0"/>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6ED3530F-2070-4C17-8CFE-13BC49EBE6DB}"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smtClean="0"/>
              <a:t>Fare clic per modificare stile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24C755DF-3D1F-4544-9F34-1C7897819535}" type="datetimeFigureOut">
              <a:rPr lang="it-IT"/>
              <a:pPr>
                <a:defRPr/>
              </a:pPr>
              <a:t>15/02/2019</a:t>
            </a:fld>
            <a:endParaRPr lang="it-IT" dirty="0"/>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01D5E18B-C4BF-4DAB-85AC-BA5964599336}"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dirty="0" smtClean="0"/>
              <a:t>Trascinare l'immagine su un segnaposto o fare clic sull'icona per aggiungerla</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78B2C818-728A-4CFA-9AA5-C8A595BB50E3}" type="datetimeFigureOut">
              <a:rPr lang="it-IT"/>
              <a:pPr>
                <a:defRPr/>
              </a:pPr>
              <a:t>15/02/2019</a:t>
            </a:fld>
            <a:endParaRPr lang="it-IT" dirty="0"/>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A70E53C6-57B7-4443-ADB0-245B10A2A426}"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endParaRPr lang="en-US" smtClean="0"/>
          </a:p>
        </p:txBody>
      </p:sp>
      <p:sp>
        <p:nvSpPr>
          <p:cNvPr id="1027" name="Text Placeholder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2ACB09-6ADC-4774-9F56-3C62305E3E8A}" type="datetimeFigureOut">
              <a:rPr lang="it-IT"/>
              <a:pPr>
                <a:defRPr/>
              </a:pPr>
              <a:t>15/02/2019</a:t>
            </a:fld>
            <a:endParaRPr lang="it-IT" dirty="0"/>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658FF41-81FC-4B92-83CB-97E8B313CC8F}"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669925" y="4056063"/>
            <a:ext cx="8605838" cy="1570037"/>
          </a:xfrm>
          <a:prstGeom prst="rect">
            <a:avLst/>
          </a:prstGeom>
          <a:noFill/>
        </p:spPr>
        <p:txBody>
          <a:bodyPr>
            <a:spAutoFit/>
          </a:bodyPr>
          <a:lstStyle/>
          <a:p>
            <a:pPr algn="ctr" fontAlgn="auto">
              <a:spcBef>
                <a:spcPts val="0"/>
              </a:spcBef>
              <a:spcAft>
                <a:spcPts val="0"/>
              </a:spcAft>
              <a:defRPr/>
            </a:pPr>
            <a:r>
              <a:rPr lang="en-US" sz="2400" b="1" cap="small" dirty="0">
                <a:latin typeface="+mn-lt"/>
                <a:cs typeface="+mn-cs"/>
              </a:rPr>
              <a:t>The successful experience of an Innovative Path </a:t>
            </a:r>
          </a:p>
          <a:p>
            <a:pPr algn="ctr" fontAlgn="auto">
              <a:spcBef>
                <a:spcPts val="0"/>
              </a:spcBef>
              <a:spcAft>
                <a:spcPts val="0"/>
              </a:spcAft>
              <a:defRPr/>
            </a:pPr>
            <a:r>
              <a:rPr lang="en-US" sz="2000" b="1" cap="small" dirty="0">
                <a:latin typeface="+mn-lt"/>
                <a:cs typeface="+mn-cs"/>
              </a:rPr>
              <a:t>Alfonso </a:t>
            </a:r>
            <a:r>
              <a:rPr lang="en-US" sz="2000" b="1" cap="small" dirty="0" err="1">
                <a:latin typeface="+mn-lt"/>
                <a:cs typeface="+mn-cs"/>
              </a:rPr>
              <a:t>morvillo</a:t>
            </a:r>
            <a:r>
              <a:rPr lang="en-US" sz="2000" b="1" cap="small" dirty="0">
                <a:latin typeface="+mn-lt"/>
                <a:cs typeface="+mn-cs"/>
              </a:rPr>
              <a:t/>
            </a:r>
            <a:br>
              <a:rPr lang="en-US" sz="2000" b="1" cap="small" dirty="0">
                <a:latin typeface="+mn-lt"/>
                <a:cs typeface="+mn-cs"/>
              </a:rPr>
            </a:br>
            <a:r>
              <a:rPr lang="en-US" sz="1600" b="1" cap="small" dirty="0" err="1">
                <a:latin typeface="+mn-lt"/>
                <a:cs typeface="+mn-cs"/>
              </a:rPr>
              <a:t>Consiglio</a:t>
            </a:r>
            <a:r>
              <a:rPr lang="en-US" sz="1600" b="1" cap="small" dirty="0">
                <a:latin typeface="+mn-lt"/>
                <a:cs typeface="+mn-cs"/>
              </a:rPr>
              <a:t> </a:t>
            </a:r>
            <a:r>
              <a:rPr lang="en-US" sz="1600" b="1" cap="small" dirty="0" err="1">
                <a:latin typeface="+mn-lt"/>
                <a:cs typeface="+mn-cs"/>
              </a:rPr>
              <a:t>Nazionale</a:t>
            </a:r>
            <a:r>
              <a:rPr lang="en-US" sz="1600" b="1" cap="small" dirty="0">
                <a:latin typeface="+mn-lt"/>
                <a:cs typeface="+mn-cs"/>
              </a:rPr>
              <a:t> </a:t>
            </a:r>
            <a:r>
              <a:rPr lang="en-US" sz="1600" b="1" cap="small" dirty="0" err="1">
                <a:latin typeface="+mn-lt"/>
                <a:cs typeface="+mn-cs"/>
              </a:rPr>
              <a:t>delle</a:t>
            </a:r>
            <a:r>
              <a:rPr lang="en-US" sz="1600" b="1" cap="small" dirty="0">
                <a:latin typeface="+mn-lt"/>
                <a:cs typeface="+mn-cs"/>
              </a:rPr>
              <a:t> </a:t>
            </a:r>
            <a:r>
              <a:rPr lang="en-US" sz="1600" b="1" cap="small" dirty="0" err="1">
                <a:latin typeface="+mn-lt"/>
                <a:cs typeface="+mn-cs"/>
              </a:rPr>
              <a:t>ricerche</a:t>
            </a:r>
            <a:r>
              <a:rPr lang="en-US" sz="1600" b="1" cap="small" dirty="0">
                <a:latin typeface="+mn-lt"/>
                <a:cs typeface="+mn-cs"/>
              </a:rPr>
              <a:t> </a:t>
            </a:r>
            <a:r>
              <a:rPr lang="it-IT" sz="1600" b="1" cap="small" dirty="0">
                <a:latin typeface="+mn-lt"/>
                <a:cs typeface="+mn-cs"/>
              </a:rPr>
              <a:t>- Istituto di Ricerca su Innovazione e Servizi per lo Sviluppo </a:t>
            </a:r>
          </a:p>
          <a:p>
            <a:pPr fontAlgn="auto">
              <a:spcBef>
                <a:spcPts val="0"/>
              </a:spcBef>
              <a:spcAft>
                <a:spcPts val="0"/>
              </a:spcAft>
              <a:defRPr/>
            </a:pPr>
            <a:endParaRPr lang="en-US" b="1" dirty="0">
              <a:latin typeface="+mn-lt"/>
              <a:cs typeface="+mn-cs"/>
            </a:endParaRPr>
          </a:p>
          <a:p>
            <a:pPr fontAlgn="auto">
              <a:spcBef>
                <a:spcPts val="0"/>
              </a:spcBef>
              <a:spcAft>
                <a:spcPts val="0"/>
              </a:spcAft>
              <a:defRPr/>
            </a:pPr>
            <a:endParaRPr lang="en-US" dirty="0">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578" name="Titolo 1"/>
          <p:cNvSpPr>
            <a:spLocks noGrp="1"/>
          </p:cNvSpPr>
          <p:nvPr>
            <p:ph type="title"/>
          </p:nvPr>
        </p:nvSpPr>
        <p:spPr>
          <a:xfrm>
            <a:off x="190500" y="141288"/>
            <a:ext cx="8543925" cy="1543050"/>
          </a:xfrm>
        </p:spPr>
        <p:txBody>
          <a:bodyPr/>
          <a:lstStyle/>
          <a:p>
            <a:pPr eaLnBrk="1" hangingPunct="1"/>
            <a:r>
              <a:rPr lang="en-US" b="1" smtClean="0"/>
              <a:t>Learning by target groups phase:</a:t>
            </a:r>
            <a:br>
              <a:rPr lang="en-US" b="1" smtClean="0"/>
            </a:br>
            <a:r>
              <a:rPr lang="en-US" sz="4000" b="1" smtClean="0"/>
              <a:t>SO 2 Outcomes</a:t>
            </a:r>
            <a:endParaRPr lang="it-IT" sz="4000" b="1" smtClean="0"/>
          </a:p>
        </p:txBody>
      </p:sp>
      <p:sp>
        <p:nvSpPr>
          <p:cNvPr id="4" name="Rettangolo 3"/>
          <p:cNvSpPr/>
          <p:nvPr/>
        </p:nvSpPr>
        <p:spPr>
          <a:xfrm>
            <a:off x="412750" y="1817688"/>
            <a:ext cx="8837613" cy="46037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3" name="Rettangolo 2"/>
          <p:cNvSpPr/>
          <p:nvPr/>
        </p:nvSpPr>
        <p:spPr>
          <a:xfrm>
            <a:off x="412750" y="1668463"/>
            <a:ext cx="9209088" cy="461962"/>
          </a:xfrm>
          <a:prstGeom prst="rect">
            <a:avLst/>
          </a:prstGeom>
        </p:spPr>
        <p:txBody>
          <a:bodyPr>
            <a:spAutoFit/>
          </a:bodyPr>
          <a:lstStyle/>
          <a:p>
            <a:pPr fontAlgn="auto">
              <a:spcBef>
                <a:spcPts val="0"/>
              </a:spcBef>
              <a:spcAft>
                <a:spcPts val="0"/>
              </a:spcAft>
              <a:defRPr/>
            </a:pPr>
            <a:endParaRPr lang="it-IT" sz="2400" cap="all" dirty="0">
              <a:latin typeface="Arial" panose="020B0604020202020204" pitchFamily="34" charset="0"/>
              <a:cs typeface="Arial" panose="020B0604020202020204" pitchFamily="34" charset="0"/>
            </a:endParaRPr>
          </a:p>
        </p:txBody>
      </p:sp>
      <p:sp>
        <p:nvSpPr>
          <p:cNvPr id="24581" name="Rettangolo 4"/>
          <p:cNvSpPr>
            <a:spLocks noChangeArrowheads="1"/>
          </p:cNvSpPr>
          <p:nvPr/>
        </p:nvSpPr>
        <p:spPr bwMode="auto">
          <a:xfrm>
            <a:off x="412750" y="1598613"/>
            <a:ext cx="9493250" cy="4473575"/>
          </a:xfrm>
          <a:prstGeom prst="rect">
            <a:avLst/>
          </a:prstGeom>
          <a:noFill/>
          <a:ln w="9525">
            <a:noFill/>
            <a:miter lim="800000"/>
            <a:headEnd/>
            <a:tailEnd/>
          </a:ln>
        </p:spPr>
        <p:txBody>
          <a:bodyPr>
            <a:spAutoFit/>
          </a:bodyPr>
          <a:lstStyle/>
          <a:p>
            <a:r>
              <a:rPr lang="en-US"/>
              <a:t>&gt; </a:t>
            </a:r>
            <a:r>
              <a:rPr lang="en-US" sz="2400"/>
              <a:t>Development of specialist skills such as project management, swot analysis, guidance and job placement by the heads of the placement offices of the CCST</a:t>
            </a:r>
          </a:p>
          <a:p>
            <a:endParaRPr lang="en-US" sz="2400"/>
          </a:p>
          <a:p>
            <a:r>
              <a:rPr lang="en-US" sz="2400"/>
              <a:t>&gt; Acquisition of the ability to Design and develop a knowledge transfer process for the planning, management and evaluation of internship paths</a:t>
            </a:r>
          </a:p>
          <a:p>
            <a:endParaRPr lang="en-US" sz="2400"/>
          </a:p>
          <a:p>
            <a:r>
              <a:rPr lang="en-US" sz="2400"/>
              <a:t>&gt; Assumption of a new degree course (awaiting approval by MOHE) to be included in the CCST Education offer entitled: Bachelors Science in Information Technology which replicates some of the modules developed in the INSO project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602" name="Titolo 1"/>
          <p:cNvSpPr>
            <a:spLocks noGrp="1"/>
          </p:cNvSpPr>
          <p:nvPr>
            <p:ph type="title"/>
          </p:nvPr>
        </p:nvSpPr>
        <p:spPr>
          <a:xfrm>
            <a:off x="190500" y="141288"/>
            <a:ext cx="8543925" cy="1543050"/>
          </a:xfrm>
        </p:spPr>
        <p:txBody>
          <a:bodyPr/>
          <a:lstStyle/>
          <a:p>
            <a:pPr eaLnBrk="1" hangingPunct="1"/>
            <a:r>
              <a:rPr lang="en-US" b="1" smtClean="0"/>
              <a:t>Learning by target groups phase</a:t>
            </a:r>
            <a:br>
              <a:rPr lang="en-US" b="1" smtClean="0"/>
            </a:br>
            <a:r>
              <a:rPr lang="en-US" sz="4000" b="1" smtClean="0"/>
              <a:t>SO 2:</a:t>
            </a:r>
            <a:r>
              <a:rPr lang="en-US" b="1" smtClean="0"/>
              <a:t> </a:t>
            </a:r>
            <a:r>
              <a:rPr lang="en-US" sz="4000" b="1" smtClean="0"/>
              <a:t>Output (short-term)</a:t>
            </a:r>
            <a:endParaRPr lang="it-IT" sz="4000" b="1" smtClean="0"/>
          </a:p>
        </p:txBody>
      </p:sp>
      <p:sp>
        <p:nvSpPr>
          <p:cNvPr id="4" name="Rettangolo 3"/>
          <p:cNvSpPr/>
          <p:nvPr/>
        </p:nvSpPr>
        <p:spPr>
          <a:xfrm>
            <a:off x="412750" y="1817688"/>
            <a:ext cx="8837613" cy="46037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25604" name="Rettangolo 2"/>
          <p:cNvSpPr>
            <a:spLocks noChangeArrowheads="1"/>
          </p:cNvSpPr>
          <p:nvPr/>
        </p:nvSpPr>
        <p:spPr bwMode="auto">
          <a:xfrm>
            <a:off x="306388" y="1997075"/>
            <a:ext cx="9207500" cy="2282825"/>
          </a:xfrm>
          <a:prstGeom prst="rect">
            <a:avLst/>
          </a:prstGeom>
          <a:noFill/>
          <a:ln w="9525">
            <a:noFill/>
            <a:miter lim="800000"/>
            <a:headEnd/>
            <a:tailEnd/>
          </a:ln>
        </p:spPr>
        <p:txBody>
          <a:bodyPr>
            <a:spAutoFit/>
          </a:bodyPr>
          <a:lstStyle/>
          <a:p>
            <a:r>
              <a:rPr lang="en-US" sz="2400"/>
              <a:t>&gt; Improved Quality and Quantity of the internships organized by CCST for post INSO students, thanks to the skills developed and the better organization of the process.</a:t>
            </a:r>
          </a:p>
          <a:p>
            <a:endParaRPr lang="en-US" sz="2400"/>
          </a:p>
          <a:p>
            <a:r>
              <a:rPr lang="en-US" sz="2400"/>
              <a:t>&gt;.Activation of a new operational degree course from December 1st, subject to approval by MOHE. </a:t>
            </a:r>
          </a:p>
        </p:txBody>
      </p:sp>
      <p:sp>
        <p:nvSpPr>
          <p:cNvPr id="6" name="Titolo 1"/>
          <p:cNvSpPr txBox="1">
            <a:spLocks/>
          </p:cNvSpPr>
          <p:nvPr/>
        </p:nvSpPr>
        <p:spPr>
          <a:xfrm>
            <a:off x="342900" y="2047875"/>
            <a:ext cx="8543925" cy="15430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it-IT" sz="2400" b="1" cap="all"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626" name="Titolo 1"/>
          <p:cNvSpPr>
            <a:spLocks noGrp="1"/>
          </p:cNvSpPr>
          <p:nvPr>
            <p:ph type="title"/>
          </p:nvPr>
        </p:nvSpPr>
        <p:spPr>
          <a:xfrm>
            <a:off x="190500" y="141288"/>
            <a:ext cx="9715500" cy="1543050"/>
          </a:xfrm>
        </p:spPr>
        <p:txBody>
          <a:bodyPr/>
          <a:lstStyle/>
          <a:p>
            <a:pPr eaLnBrk="1" hangingPunct="1"/>
            <a:r>
              <a:rPr lang="en-US" b="1" smtClean="0"/>
              <a:t>Use of the knowledge and skills acquired </a:t>
            </a:r>
            <a:br>
              <a:rPr lang="en-US" b="1" smtClean="0"/>
            </a:br>
            <a:r>
              <a:rPr lang="en-US" b="1" smtClean="0"/>
              <a:t>Phase - </a:t>
            </a:r>
            <a:r>
              <a:rPr lang="it-IT" sz="4000" b="1" smtClean="0">
                <a:cs typeface="Arial" charset="0"/>
              </a:rPr>
              <a:t>SO 3:</a:t>
            </a:r>
            <a:r>
              <a:rPr lang="en-US" sz="4000" b="1" smtClean="0"/>
              <a:t> </a:t>
            </a:r>
            <a:r>
              <a:rPr lang="it-IT" sz="4000" b="1" smtClean="0">
                <a:cs typeface="Arial" charset="0"/>
              </a:rPr>
              <a:t>Project actions</a:t>
            </a:r>
          </a:p>
        </p:txBody>
      </p:sp>
      <p:sp>
        <p:nvSpPr>
          <p:cNvPr id="4" name="Rettangolo 3"/>
          <p:cNvSpPr/>
          <p:nvPr/>
        </p:nvSpPr>
        <p:spPr>
          <a:xfrm>
            <a:off x="412750" y="1817688"/>
            <a:ext cx="8837613" cy="46037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26628" name="Rettangolo 2"/>
          <p:cNvSpPr>
            <a:spLocks noChangeArrowheads="1"/>
          </p:cNvSpPr>
          <p:nvPr/>
        </p:nvSpPr>
        <p:spPr bwMode="auto">
          <a:xfrm>
            <a:off x="306388" y="2530475"/>
            <a:ext cx="8943975" cy="822325"/>
          </a:xfrm>
          <a:prstGeom prst="rect">
            <a:avLst/>
          </a:prstGeom>
          <a:noFill/>
          <a:ln w="9525">
            <a:noFill/>
            <a:miter lim="800000"/>
            <a:headEnd/>
            <a:tailEnd/>
          </a:ln>
        </p:spPr>
        <p:txBody>
          <a:bodyPr>
            <a:spAutoFit/>
          </a:bodyPr>
          <a:lstStyle/>
          <a:p>
            <a:r>
              <a:rPr lang="en-US" sz="2400"/>
              <a:t>Internships (about 90 hours on average) in Sudanese companies and institutions</a:t>
            </a:r>
          </a:p>
        </p:txBody>
      </p:sp>
      <p:sp>
        <p:nvSpPr>
          <p:cNvPr id="6" name="Titolo 1"/>
          <p:cNvSpPr txBox="1">
            <a:spLocks/>
          </p:cNvSpPr>
          <p:nvPr/>
        </p:nvSpPr>
        <p:spPr>
          <a:xfrm>
            <a:off x="342900" y="2047875"/>
            <a:ext cx="8543925" cy="15430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it-IT" sz="2400" b="1" cap="all"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650" name="Titolo 1"/>
          <p:cNvSpPr>
            <a:spLocks noGrp="1"/>
          </p:cNvSpPr>
          <p:nvPr>
            <p:ph type="title"/>
          </p:nvPr>
        </p:nvSpPr>
        <p:spPr>
          <a:xfrm>
            <a:off x="190500" y="141288"/>
            <a:ext cx="9423400" cy="1543050"/>
          </a:xfrm>
        </p:spPr>
        <p:txBody>
          <a:bodyPr/>
          <a:lstStyle/>
          <a:p>
            <a:pPr eaLnBrk="1" hangingPunct="1"/>
            <a:r>
              <a:rPr lang="en-US" b="1" smtClean="0"/>
              <a:t>Use of the knowledge and skills acquired phase - </a:t>
            </a:r>
            <a:r>
              <a:rPr lang="it-IT" sz="4000" b="1" smtClean="0">
                <a:cs typeface="Arial" charset="0"/>
              </a:rPr>
              <a:t>SO 3:</a:t>
            </a:r>
            <a:r>
              <a:rPr lang="en-US" sz="4000" b="1" smtClean="0"/>
              <a:t> Outcomes</a:t>
            </a:r>
            <a:r>
              <a:rPr lang="en-US" sz="3600" b="1" smtClean="0"/>
              <a:t> </a:t>
            </a:r>
            <a:endParaRPr lang="it-IT" sz="3600" b="1" smtClean="0"/>
          </a:p>
        </p:txBody>
      </p:sp>
      <p:sp>
        <p:nvSpPr>
          <p:cNvPr id="4" name="Rettangolo 3"/>
          <p:cNvSpPr/>
          <p:nvPr/>
        </p:nvSpPr>
        <p:spPr>
          <a:xfrm>
            <a:off x="412750" y="1817688"/>
            <a:ext cx="8837613" cy="46037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27652" name="Rettangolo 2"/>
          <p:cNvSpPr>
            <a:spLocks noChangeArrowheads="1"/>
          </p:cNvSpPr>
          <p:nvPr/>
        </p:nvSpPr>
        <p:spPr bwMode="auto">
          <a:xfrm>
            <a:off x="306388" y="1755775"/>
            <a:ext cx="9599612" cy="4232275"/>
          </a:xfrm>
          <a:prstGeom prst="rect">
            <a:avLst/>
          </a:prstGeom>
          <a:noFill/>
          <a:ln w="9525">
            <a:noFill/>
            <a:miter lim="800000"/>
            <a:headEnd/>
            <a:tailEnd/>
          </a:ln>
        </p:spPr>
        <p:txBody>
          <a:bodyPr>
            <a:spAutoFit/>
          </a:bodyPr>
          <a:lstStyle/>
          <a:p>
            <a:r>
              <a:rPr lang="en-US" sz="2400"/>
              <a:t>&gt; Internships with the following organisations: </a:t>
            </a:r>
            <a:r>
              <a:rPr lang="en-US" sz="2000"/>
              <a:t>Haggar Holding; Soba University Hospital (IT Department); Khartoum College of Applied Sciences (IT Dept); MOHE (IT Dept); Sudanese French Bank; Pulse Company; Dubaiwa Travel Agency; HNMO for Multi Services Co. Ltd; Bee Petroleum Company</a:t>
            </a:r>
          </a:p>
          <a:p>
            <a:endParaRPr lang="en-US" sz="2000"/>
          </a:p>
          <a:p>
            <a:r>
              <a:rPr lang="en-US" sz="2400"/>
              <a:t>&gt; Use and refinement of soft skills acquired during training activities (team work, problem solving, Self assessment, Goal setting Competencies, Skill Development Competencies, Career Awareness, Career Management) </a:t>
            </a:r>
          </a:p>
          <a:p>
            <a:endParaRPr lang="en-US" sz="2400"/>
          </a:p>
          <a:p>
            <a:r>
              <a:rPr lang="en-US" sz="2400"/>
              <a:t>&gt; Students who did not participate in the INSO Project are more oriented towards internship experiences</a:t>
            </a:r>
          </a:p>
        </p:txBody>
      </p:sp>
      <p:sp>
        <p:nvSpPr>
          <p:cNvPr id="6" name="Titolo 1"/>
          <p:cNvSpPr txBox="1">
            <a:spLocks/>
          </p:cNvSpPr>
          <p:nvPr/>
        </p:nvSpPr>
        <p:spPr>
          <a:xfrm>
            <a:off x="342900" y="2047875"/>
            <a:ext cx="8543925" cy="15430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it-IT" sz="2400" b="1" cap="all"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674" name="Titolo 1"/>
          <p:cNvSpPr>
            <a:spLocks noGrp="1"/>
          </p:cNvSpPr>
          <p:nvPr>
            <p:ph type="title"/>
          </p:nvPr>
        </p:nvSpPr>
        <p:spPr>
          <a:xfrm>
            <a:off x="190500" y="141288"/>
            <a:ext cx="9431338" cy="1543050"/>
          </a:xfrm>
        </p:spPr>
        <p:txBody>
          <a:bodyPr/>
          <a:lstStyle/>
          <a:p>
            <a:pPr eaLnBrk="1" hangingPunct="1"/>
            <a:r>
              <a:rPr lang="en-US" b="1" smtClean="0"/>
              <a:t>Use of the knowledge and skills acquired </a:t>
            </a:r>
            <a:br>
              <a:rPr lang="en-US" b="1" smtClean="0"/>
            </a:br>
            <a:r>
              <a:rPr lang="en-US" b="1" smtClean="0"/>
              <a:t>Phase - </a:t>
            </a:r>
            <a:r>
              <a:rPr lang="it-IT" sz="4000" b="1" smtClean="0">
                <a:cs typeface="Arial" charset="0"/>
              </a:rPr>
              <a:t>SO 4:</a:t>
            </a:r>
            <a:r>
              <a:rPr lang="en-US" sz="4000" b="1" smtClean="0"/>
              <a:t> </a:t>
            </a:r>
            <a:r>
              <a:rPr lang="it-IT" sz="4000" b="1" smtClean="0">
                <a:cs typeface="Arial" charset="0"/>
              </a:rPr>
              <a:t>Project actions</a:t>
            </a:r>
          </a:p>
        </p:txBody>
      </p:sp>
      <p:sp>
        <p:nvSpPr>
          <p:cNvPr id="4" name="Rettangolo 3"/>
          <p:cNvSpPr/>
          <p:nvPr/>
        </p:nvSpPr>
        <p:spPr>
          <a:xfrm>
            <a:off x="1100138" y="1684338"/>
            <a:ext cx="9594850" cy="59372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3" name="Rettangolo 2"/>
          <p:cNvSpPr/>
          <p:nvPr/>
        </p:nvSpPr>
        <p:spPr>
          <a:xfrm>
            <a:off x="412750" y="1668463"/>
            <a:ext cx="9209088" cy="461962"/>
          </a:xfrm>
          <a:prstGeom prst="rect">
            <a:avLst/>
          </a:prstGeom>
        </p:spPr>
        <p:txBody>
          <a:bodyPr>
            <a:spAutoFit/>
          </a:bodyPr>
          <a:lstStyle/>
          <a:p>
            <a:pPr fontAlgn="auto">
              <a:spcBef>
                <a:spcPts val="0"/>
              </a:spcBef>
              <a:spcAft>
                <a:spcPts val="0"/>
              </a:spcAft>
              <a:defRPr/>
            </a:pPr>
            <a:endParaRPr lang="it-IT" sz="2400" cap="all" dirty="0">
              <a:latin typeface="Arial" panose="020B0604020202020204" pitchFamily="34" charset="0"/>
              <a:cs typeface="Arial" panose="020B0604020202020204" pitchFamily="34" charset="0"/>
            </a:endParaRPr>
          </a:p>
        </p:txBody>
      </p:sp>
      <p:sp>
        <p:nvSpPr>
          <p:cNvPr id="5" name="Rettangolo 4"/>
          <p:cNvSpPr/>
          <p:nvPr/>
        </p:nvSpPr>
        <p:spPr>
          <a:xfrm>
            <a:off x="412750" y="1662113"/>
            <a:ext cx="9059863" cy="461962"/>
          </a:xfrm>
          <a:prstGeom prst="rect">
            <a:avLst/>
          </a:prstGeom>
        </p:spPr>
        <p:txBody>
          <a:bodyPr>
            <a:spAutoFit/>
          </a:bodyPr>
          <a:lstStyle/>
          <a:p>
            <a:pPr fontAlgn="auto">
              <a:spcBef>
                <a:spcPts val="0"/>
              </a:spcBef>
              <a:spcAft>
                <a:spcPts val="0"/>
              </a:spcAft>
              <a:defRPr/>
            </a:pPr>
            <a:endParaRPr lang="en-US" sz="2400" cap="all" dirty="0">
              <a:latin typeface="Arial" panose="020B0604020202020204" pitchFamily="34" charset="0"/>
              <a:cs typeface="Arial" panose="020B0604020202020204" pitchFamily="34" charset="0"/>
            </a:endParaRPr>
          </a:p>
        </p:txBody>
      </p:sp>
      <p:sp>
        <p:nvSpPr>
          <p:cNvPr id="28678" name="Rettangolo 5"/>
          <p:cNvSpPr>
            <a:spLocks noChangeArrowheads="1"/>
          </p:cNvSpPr>
          <p:nvPr/>
        </p:nvSpPr>
        <p:spPr bwMode="auto">
          <a:xfrm>
            <a:off x="206375" y="2078038"/>
            <a:ext cx="9266238" cy="457200"/>
          </a:xfrm>
          <a:prstGeom prst="rect">
            <a:avLst/>
          </a:prstGeom>
          <a:noFill/>
          <a:ln w="9525">
            <a:noFill/>
            <a:miter lim="800000"/>
            <a:headEnd/>
            <a:tailEnd/>
          </a:ln>
        </p:spPr>
        <p:txBody>
          <a:bodyPr>
            <a:spAutoFit/>
          </a:bodyPr>
          <a:lstStyle/>
          <a:p>
            <a:r>
              <a:rPr lang="en-US" sz="2400">
                <a:latin typeface="Calibri" pitchFamily="34" charset="0"/>
              </a:rPr>
              <a:t> </a:t>
            </a:r>
            <a:r>
              <a:rPr lang="en-US" sz="2400"/>
              <a:t>Partnership Building and Collaboration Agreements </a:t>
            </a:r>
            <a:endParaRPr lang="it-IT"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9698" name="Titolo 1"/>
          <p:cNvSpPr>
            <a:spLocks noGrp="1"/>
          </p:cNvSpPr>
          <p:nvPr>
            <p:ph type="title"/>
          </p:nvPr>
        </p:nvSpPr>
        <p:spPr>
          <a:xfrm>
            <a:off x="190500" y="141288"/>
            <a:ext cx="9282113" cy="1543050"/>
          </a:xfrm>
        </p:spPr>
        <p:txBody>
          <a:bodyPr/>
          <a:lstStyle/>
          <a:p>
            <a:pPr eaLnBrk="1" hangingPunct="1"/>
            <a:r>
              <a:rPr lang="en-US" b="1" smtClean="0"/>
              <a:t>Use of the knowledge and skills acquired phase - </a:t>
            </a:r>
            <a:r>
              <a:rPr lang="it-IT" sz="4000" b="1" smtClean="0">
                <a:cs typeface="Arial" charset="0"/>
              </a:rPr>
              <a:t>SO 4:</a:t>
            </a:r>
            <a:r>
              <a:rPr lang="en-US" sz="4000" b="1" smtClean="0"/>
              <a:t> Outcomes</a:t>
            </a:r>
            <a:endParaRPr lang="it-IT" sz="4000" b="1" smtClean="0"/>
          </a:p>
        </p:txBody>
      </p:sp>
      <p:sp>
        <p:nvSpPr>
          <p:cNvPr id="4" name="Rettangolo 3"/>
          <p:cNvSpPr/>
          <p:nvPr/>
        </p:nvSpPr>
        <p:spPr>
          <a:xfrm>
            <a:off x="1100138" y="1684338"/>
            <a:ext cx="9594850" cy="59372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3" name="Rettangolo 2"/>
          <p:cNvSpPr/>
          <p:nvPr/>
        </p:nvSpPr>
        <p:spPr>
          <a:xfrm>
            <a:off x="412750" y="1668463"/>
            <a:ext cx="9209088" cy="461962"/>
          </a:xfrm>
          <a:prstGeom prst="rect">
            <a:avLst/>
          </a:prstGeom>
        </p:spPr>
        <p:txBody>
          <a:bodyPr>
            <a:spAutoFit/>
          </a:bodyPr>
          <a:lstStyle/>
          <a:p>
            <a:pPr fontAlgn="auto">
              <a:spcBef>
                <a:spcPts val="0"/>
              </a:spcBef>
              <a:spcAft>
                <a:spcPts val="0"/>
              </a:spcAft>
              <a:defRPr/>
            </a:pPr>
            <a:endParaRPr lang="it-IT" sz="2400" cap="all" dirty="0">
              <a:latin typeface="Arial" panose="020B0604020202020204" pitchFamily="34" charset="0"/>
              <a:cs typeface="Arial" panose="020B0604020202020204" pitchFamily="34" charset="0"/>
            </a:endParaRPr>
          </a:p>
        </p:txBody>
      </p:sp>
      <p:sp>
        <p:nvSpPr>
          <p:cNvPr id="5" name="Rettangolo 4"/>
          <p:cNvSpPr/>
          <p:nvPr/>
        </p:nvSpPr>
        <p:spPr>
          <a:xfrm>
            <a:off x="412750" y="1662113"/>
            <a:ext cx="9059863" cy="461962"/>
          </a:xfrm>
          <a:prstGeom prst="rect">
            <a:avLst/>
          </a:prstGeom>
        </p:spPr>
        <p:txBody>
          <a:bodyPr>
            <a:spAutoFit/>
          </a:bodyPr>
          <a:lstStyle/>
          <a:p>
            <a:pPr fontAlgn="auto">
              <a:spcBef>
                <a:spcPts val="0"/>
              </a:spcBef>
              <a:spcAft>
                <a:spcPts val="0"/>
              </a:spcAft>
              <a:defRPr/>
            </a:pPr>
            <a:endParaRPr lang="en-US" sz="2400" cap="all" dirty="0">
              <a:latin typeface="Arial" panose="020B0604020202020204" pitchFamily="34" charset="0"/>
              <a:cs typeface="Arial" panose="020B0604020202020204" pitchFamily="34" charset="0"/>
            </a:endParaRPr>
          </a:p>
        </p:txBody>
      </p:sp>
      <p:sp>
        <p:nvSpPr>
          <p:cNvPr id="29702" name="Rettangolo 5"/>
          <p:cNvSpPr>
            <a:spLocks noChangeArrowheads="1"/>
          </p:cNvSpPr>
          <p:nvPr/>
        </p:nvSpPr>
        <p:spPr bwMode="auto">
          <a:xfrm>
            <a:off x="206375" y="1720850"/>
            <a:ext cx="9415463" cy="4051300"/>
          </a:xfrm>
          <a:prstGeom prst="rect">
            <a:avLst/>
          </a:prstGeom>
          <a:noFill/>
          <a:ln w="9525">
            <a:noFill/>
            <a:miter lim="800000"/>
            <a:headEnd/>
            <a:tailEnd/>
          </a:ln>
        </p:spPr>
        <p:txBody>
          <a:bodyPr>
            <a:spAutoFit/>
          </a:bodyPr>
          <a:lstStyle/>
          <a:p>
            <a:r>
              <a:rPr lang="en-US">
                <a:latin typeface="Calibri" pitchFamily="34" charset="0"/>
              </a:rPr>
              <a:t> </a:t>
            </a:r>
            <a:r>
              <a:rPr lang="en-US" sz="2200"/>
              <a:t>&gt; Elaboration of a project proposal on entrepreneurship in the circular economy.</a:t>
            </a:r>
          </a:p>
          <a:p>
            <a:r>
              <a:rPr lang="en-US" sz="2200"/>
              <a:t>&gt; Incubator design (physical structures and services to be provided) </a:t>
            </a:r>
          </a:p>
          <a:p>
            <a:r>
              <a:rPr lang="en-US" sz="2200"/>
              <a:t>&gt; MoU with JTI for the costs of managing the incubator and providing mentorship coaching services </a:t>
            </a:r>
          </a:p>
          <a:p>
            <a:r>
              <a:rPr lang="en-US" sz="2200"/>
              <a:t>&gt; Availability of Haggar Group to support the activities of the Incubator  </a:t>
            </a:r>
          </a:p>
          <a:p>
            <a:r>
              <a:rPr lang="en-US" sz="2200"/>
              <a:t>&gt; MoU with IRISS-CNR for fundings activities aimed at developing the incubator</a:t>
            </a:r>
          </a:p>
          <a:p>
            <a:r>
              <a:rPr lang="en-US" sz="2200"/>
              <a:t>&gt; Acquisition of the willingness of some institutions (academic or not) to participate in projects as partners </a:t>
            </a:r>
            <a:r>
              <a:rPr lang="en-US" sz="2000"/>
              <a:t>(Merowe University of Technology, London South Bank University, E4impact, Place Dialogue Incubator, Universitat Politecnica de Valencia) 	</a:t>
            </a:r>
            <a:endParaRPr lang="it-IT"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22" name="Titolo 1"/>
          <p:cNvSpPr>
            <a:spLocks noGrp="1"/>
          </p:cNvSpPr>
          <p:nvPr>
            <p:ph type="title"/>
          </p:nvPr>
        </p:nvSpPr>
        <p:spPr>
          <a:xfrm>
            <a:off x="190500" y="141288"/>
            <a:ext cx="8543925" cy="1543050"/>
          </a:xfrm>
        </p:spPr>
        <p:txBody>
          <a:bodyPr/>
          <a:lstStyle/>
          <a:p>
            <a:pPr eaLnBrk="1" hangingPunct="1"/>
            <a:r>
              <a:rPr lang="en-US" b="1" smtClean="0"/>
              <a:t>Use of the knowledge and skills acquired phase - </a:t>
            </a:r>
            <a:r>
              <a:rPr lang="it-IT" sz="4000" b="1" smtClean="0">
                <a:cs typeface="Arial" charset="0"/>
              </a:rPr>
              <a:t>SO 3 and 4:</a:t>
            </a:r>
            <a:r>
              <a:rPr lang="en-US" sz="4000" b="1" smtClean="0"/>
              <a:t> Impacts</a:t>
            </a:r>
            <a:endParaRPr lang="it-IT" sz="4000" b="1" smtClean="0"/>
          </a:p>
        </p:txBody>
      </p:sp>
      <p:sp>
        <p:nvSpPr>
          <p:cNvPr id="4" name="Rettangolo 3"/>
          <p:cNvSpPr/>
          <p:nvPr/>
        </p:nvSpPr>
        <p:spPr>
          <a:xfrm>
            <a:off x="6681788" y="4143375"/>
            <a:ext cx="9594850" cy="59372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3" name="Rettangolo 2"/>
          <p:cNvSpPr/>
          <p:nvPr/>
        </p:nvSpPr>
        <p:spPr>
          <a:xfrm>
            <a:off x="412750" y="1668463"/>
            <a:ext cx="9209088" cy="461962"/>
          </a:xfrm>
          <a:prstGeom prst="rect">
            <a:avLst/>
          </a:prstGeom>
        </p:spPr>
        <p:txBody>
          <a:bodyPr>
            <a:spAutoFit/>
          </a:bodyPr>
          <a:lstStyle/>
          <a:p>
            <a:pPr fontAlgn="auto">
              <a:spcBef>
                <a:spcPts val="0"/>
              </a:spcBef>
              <a:spcAft>
                <a:spcPts val="0"/>
              </a:spcAft>
              <a:defRPr/>
            </a:pPr>
            <a:endParaRPr lang="it-IT" sz="2400" cap="all" dirty="0">
              <a:latin typeface="Arial" panose="020B0604020202020204" pitchFamily="34" charset="0"/>
              <a:cs typeface="Arial" panose="020B0604020202020204" pitchFamily="34" charset="0"/>
            </a:endParaRPr>
          </a:p>
        </p:txBody>
      </p:sp>
      <p:sp>
        <p:nvSpPr>
          <p:cNvPr id="5" name="Rettangolo 4"/>
          <p:cNvSpPr/>
          <p:nvPr/>
        </p:nvSpPr>
        <p:spPr>
          <a:xfrm>
            <a:off x="412750" y="1662113"/>
            <a:ext cx="9059863" cy="461962"/>
          </a:xfrm>
          <a:prstGeom prst="rect">
            <a:avLst/>
          </a:prstGeom>
        </p:spPr>
        <p:txBody>
          <a:bodyPr>
            <a:spAutoFit/>
          </a:bodyPr>
          <a:lstStyle/>
          <a:p>
            <a:pPr fontAlgn="auto">
              <a:spcBef>
                <a:spcPts val="0"/>
              </a:spcBef>
              <a:spcAft>
                <a:spcPts val="0"/>
              </a:spcAft>
              <a:defRPr/>
            </a:pPr>
            <a:endParaRPr lang="en-US" sz="2400" cap="all" dirty="0">
              <a:latin typeface="Arial" panose="020B0604020202020204" pitchFamily="34" charset="0"/>
              <a:cs typeface="Arial" panose="020B0604020202020204" pitchFamily="34" charset="0"/>
            </a:endParaRPr>
          </a:p>
        </p:txBody>
      </p:sp>
      <p:sp>
        <p:nvSpPr>
          <p:cNvPr id="6" name="Rettangolo 5"/>
          <p:cNvSpPr/>
          <p:nvPr/>
        </p:nvSpPr>
        <p:spPr>
          <a:xfrm>
            <a:off x="206375" y="1477963"/>
            <a:ext cx="9266238" cy="368300"/>
          </a:xfrm>
          <a:prstGeom prst="rect">
            <a:avLst/>
          </a:prstGeom>
        </p:spPr>
        <p:txBody>
          <a:bodyPr>
            <a:spAutoFit/>
          </a:bodyPr>
          <a:lstStyle/>
          <a:p>
            <a:pPr fontAlgn="auto">
              <a:spcBef>
                <a:spcPts val="0"/>
              </a:spcBef>
              <a:spcAft>
                <a:spcPts val="0"/>
              </a:spcAft>
              <a:defRPr/>
            </a:pPr>
            <a:r>
              <a:rPr lang="en-US" dirty="0">
                <a:latin typeface="+mn-lt"/>
                <a:cs typeface="+mn-cs"/>
              </a:rPr>
              <a:t> </a:t>
            </a:r>
            <a:endParaRPr lang="it-IT" sz="2000" cap="all" dirty="0">
              <a:latin typeface="Arial" panose="020B0604020202020204" pitchFamily="34" charset="0"/>
              <a:cs typeface="Arial" panose="020B0604020202020204" pitchFamily="34" charset="0"/>
            </a:endParaRPr>
          </a:p>
        </p:txBody>
      </p:sp>
      <p:sp>
        <p:nvSpPr>
          <p:cNvPr id="30727" name="Rettangolo 6"/>
          <p:cNvSpPr>
            <a:spLocks noChangeArrowheads="1"/>
          </p:cNvSpPr>
          <p:nvPr/>
        </p:nvSpPr>
        <p:spPr bwMode="auto">
          <a:xfrm>
            <a:off x="268288" y="1770063"/>
            <a:ext cx="9204325" cy="4054475"/>
          </a:xfrm>
          <a:prstGeom prst="rect">
            <a:avLst/>
          </a:prstGeom>
          <a:noFill/>
          <a:ln w="9525">
            <a:noFill/>
            <a:miter lim="800000"/>
            <a:headEnd/>
            <a:tailEnd/>
          </a:ln>
        </p:spPr>
        <p:txBody>
          <a:bodyPr>
            <a:spAutoFit/>
          </a:bodyPr>
          <a:lstStyle/>
          <a:p>
            <a:r>
              <a:rPr lang="en-US" sz="2000"/>
              <a:t>The impact of the project activities will occur from the end of 2019 on the two strategic dimensions of: </a:t>
            </a:r>
          </a:p>
          <a:p>
            <a:r>
              <a:rPr lang="en-US" sz="2000"/>
              <a:t>&gt; empowerment of new graduates aimed at business start-up in the technological field compared to students not involved in INSO (how many? when? how?) </a:t>
            </a:r>
          </a:p>
          <a:p>
            <a:pPr>
              <a:buFont typeface="Wingdings" pitchFamily="2" charset="2"/>
              <a:buChar char="Ø"/>
            </a:pPr>
            <a:r>
              <a:rPr lang="en-US" sz="2000"/>
              <a:t>Medium-long term orientation of the universities involved towards programmes (and infrastructures) aimed at supporting business start-ups through dedicated investments in technologies, human resources and dedicated spaces. </a:t>
            </a:r>
          </a:p>
          <a:p>
            <a:pPr>
              <a:buFont typeface="Wingdings" pitchFamily="2" charset="2"/>
              <a:buChar char="Ø"/>
            </a:pPr>
            <a:endParaRPr lang="en-US" sz="2000"/>
          </a:p>
          <a:p>
            <a:r>
              <a:rPr lang="en-US" sz="2000"/>
              <a:t>In the long term (from 2 to 5 years), the Sudanese economy will benefit from an increase in the number of companies created through the courses activated and from the definition of public policies aimed at supporting entrepreneurship in other areas as well.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90500" y="141288"/>
            <a:ext cx="8543925" cy="1543050"/>
          </a:xfrm>
        </p:spPr>
        <p:txBody>
          <a:bodyPr rtlCol="0">
            <a:normAutofit/>
          </a:bodyPr>
          <a:lstStyle/>
          <a:p>
            <a:pPr eaLnBrk="1" fontAlgn="auto" hangingPunct="1">
              <a:spcAft>
                <a:spcPts val="0"/>
              </a:spcAft>
              <a:defRPr/>
            </a:pPr>
            <a:r>
              <a:rPr lang="en-US" sz="2400" b="1" cap="all" dirty="0" smtClean="0">
                <a:latin typeface="Arial" panose="020B0604020202020204" pitchFamily="34" charset="0"/>
                <a:cs typeface="Arial" panose="020B0604020202020204" pitchFamily="34" charset="0"/>
              </a:rPr>
              <a:t>INSO Project: the successful experience </a:t>
            </a:r>
            <a:br>
              <a:rPr lang="en-US" sz="2400" b="1" cap="all" dirty="0" smtClean="0">
                <a:latin typeface="Arial" panose="020B0604020202020204" pitchFamily="34" charset="0"/>
                <a:cs typeface="Arial" panose="020B0604020202020204" pitchFamily="34" charset="0"/>
              </a:rPr>
            </a:br>
            <a:r>
              <a:rPr lang="en-US" sz="2400" b="1" cap="all" dirty="0" smtClean="0">
                <a:latin typeface="Arial" panose="020B0604020202020204" pitchFamily="34" charset="0"/>
                <a:cs typeface="Arial" panose="020B0604020202020204" pitchFamily="34" charset="0"/>
              </a:rPr>
              <a:t>of an Innovative Path </a:t>
            </a:r>
            <a:endParaRPr lang="it-IT" sz="2400" b="1" cap="all" dirty="0">
              <a:latin typeface="Arial" panose="020B0604020202020204" pitchFamily="34" charset="0"/>
              <a:cs typeface="Arial" panose="020B0604020202020204" pitchFamily="34" charset="0"/>
            </a:endParaRPr>
          </a:p>
        </p:txBody>
      </p:sp>
      <p:sp>
        <p:nvSpPr>
          <p:cNvPr id="4" name="Rettangolo 3"/>
          <p:cNvSpPr/>
          <p:nvPr/>
        </p:nvSpPr>
        <p:spPr>
          <a:xfrm>
            <a:off x="6681788" y="4143375"/>
            <a:ext cx="9594850" cy="59372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3" name="Rettangolo 2"/>
          <p:cNvSpPr/>
          <p:nvPr/>
        </p:nvSpPr>
        <p:spPr>
          <a:xfrm>
            <a:off x="412750" y="1668463"/>
            <a:ext cx="9209088" cy="461962"/>
          </a:xfrm>
          <a:prstGeom prst="rect">
            <a:avLst/>
          </a:prstGeom>
        </p:spPr>
        <p:txBody>
          <a:bodyPr>
            <a:spAutoFit/>
          </a:bodyPr>
          <a:lstStyle/>
          <a:p>
            <a:pPr fontAlgn="auto">
              <a:spcBef>
                <a:spcPts val="0"/>
              </a:spcBef>
              <a:spcAft>
                <a:spcPts val="0"/>
              </a:spcAft>
              <a:defRPr/>
            </a:pPr>
            <a:endParaRPr lang="it-IT" sz="2400" cap="all" dirty="0">
              <a:latin typeface="Arial" panose="020B0604020202020204" pitchFamily="34" charset="0"/>
              <a:cs typeface="Arial" panose="020B0604020202020204" pitchFamily="34" charset="0"/>
            </a:endParaRPr>
          </a:p>
        </p:txBody>
      </p:sp>
      <p:sp>
        <p:nvSpPr>
          <p:cNvPr id="5" name="Rettangolo 4"/>
          <p:cNvSpPr/>
          <p:nvPr/>
        </p:nvSpPr>
        <p:spPr>
          <a:xfrm>
            <a:off x="412750" y="1662113"/>
            <a:ext cx="9059863" cy="461962"/>
          </a:xfrm>
          <a:prstGeom prst="rect">
            <a:avLst/>
          </a:prstGeom>
        </p:spPr>
        <p:txBody>
          <a:bodyPr>
            <a:spAutoFit/>
          </a:bodyPr>
          <a:lstStyle/>
          <a:p>
            <a:pPr fontAlgn="auto">
              <a:spcBef>
                <a:spcPts val="0"/>
              </a:spcBef>
              <a:spcAft>
                <a:spcPts val="0"/>
              </a:spcAft>
              <a:defRPr/>
            </a:pPr>
            <a:endParaRPr lang="en-US" sz="2400" cap="all" dirty="0">
              <a:latin typeface="Arial" panose="020B0604020202020204" pitchFamily="34" charset="0"/>
              <a:cs typeface="Arial" panose="020B0604020202020204" pitchFamily="34" charset="0"/>
            </a:endParaRPr>
          </a:p>
        </p:txBody>
      </p:sp>
      <p:sp>
        <p:nvSpPr>
          <p:cNvPr id="6" name="Rettangolo 5"/>
          <p:cNvSpPr/>
          <p:nvPr/>
        </p:nvSpPr>
        <p:spPr>
          <a:xfrm>
            <a:off x="206375" y="1477963"/>
            <a:ext cx="9266238" cy="368300"/>
          </a:xfrm>
          <a:prstGeom prst="rect">
            <a:avLst/>
          </a:prstGeom>
        </p:spPr>
        <p:txBody>
          <a:bodyPr>
            <a:spAutoFit/>
          </a:bodyPr>
          <a:lstStyle/>
          <a:p>
            <a:pPr fontAlgn="auto">
              <a:spcBef>
                <a:spcPts val="0"/>
              </a:spcBef>
              <a:spcAft>
                <a:spcPts val="0"/>
              </a:spcAft>
              <a:defRPr/>
            </a:pPr>
            <a:r>
              <a:rPr lang="en-US" dirty="0">
                <a:latin typeface="+mn-lt"/>
                <a:cs typeface="+mn-cs"/>
              </a:rPr>
              <a:t> </a:t>
            </a:r>
            <a:endParaRPr lang="it-IT" sz="2000" cap="all" dirty="0">
              <a:latin typeface="Arial" panose="020B0604020202020204" pitchFamily="34" charset="0"/>
              <a:cs typeface="Arial" panose="020B0604020202020204" pitchFamily="34" charset="0"/>
            </a:endParaRPr>
          </a:p>
        </p:txBody>
      </p:sp>
      <p:sp>
        <p:nvSpPr>
          <p:cNvPr id="7" name="Rettangolo 6"/>
          <p:cNvSpPr/>
          <p:nvPr/>
        </p:nvSpPr>
        <p:spPr>
          <a:xfrm>
            <a:off x="568325" y="3297238"/>
            <a:ext cx="8540750" cy="400050"/>
          </a:xfrm>
          <a:prstGeom prst="rect">
            <a:avLst/>
          </a:prstGeom>
        </p:spPr>
        <p:txBody>
          <a:bodyPr>
            <a:spAutoFit/>
          </a:bodyPr>
          <a:lstStyle/>
          <a:p>
            <a:pPr algn="ctr" fontAlgn="auto">
              <a:spcBef>
                <a:spcPts val="0"/>
              </a:spcBef>
              <a:spcAft>
                <a:spcPts val="0"/>
              </a:spcAft>
              <a:defRPr/>
            </a:pPr>
            <a:r>
              <a:rPr lang="en-US" sz="2000" cap="all" dirty="0">
                <a:latin typeface="Arial" panose="020B0604020202020204" pitchFamily="34" charset="0"/>
                <a:cs typeface="Arial" panose="020B0604020202020204" pitchFamily="34" charset="0"/>
              </a:rPr>
              <a:t>Thanks for your attention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386" name="Titolo 1"/>
          <p:cNvSpPr>
            <a:spLocks noGrp="1"/>
          </p:cNvSpPr>
          <p:nvPr>
            <p:ph type="title"/>
          </p:nvPr>
        </p:nvSpPr>
        <p:spPr>
          <a:xfrm>
            <a:off x="371475" y="268288"/>
            <a:ext cx="8543925" cy="1168400"/>
          </a:xfrm>
        </p:spPr>
        <p:txBody>
          <a:bodyPr/>
          <a:lstStyle/>
          <a:p>
            <a:pPr eaLnBrk="1" hangingPunct="1"/>
            <a:r>
              <a:rPr lang="it-IT" b="1" smtClean="0"/>
              <a:t>General Objective</a:t>
            </a:r>
          </a:p>
        </p:txBody>
      </p:sp>
      <p:pic>
        <p:nvPicPr>
          <p:cNvPr id="16387" name="Segnaposto contenuto 3"/>
          <p:cNvPicPr>
            <a:picLocks noGrp="1" noChangeAspect="1"/>
          </p:cNvPicPr>
          <p:nvPr>
            <p:ph idx="1"/>
          </p:nvPr>
        </p:nvPicPr>
        <p:blipFill>
          <a:blip r:embed="rId3"/>
          <a:srcRect/>
          <a:stretch>
            <a:fillRect/>
          </a:stretch>
        </p:blipFill>
        <p:spPr>
          <a:xfrm>
            <a:off x="2681288" y="1309688"/>
            <a:ext cx="4573587" cy="4573587"/>
          </a:xfrm>
        </p:spPr>
      </p:pic>
      <p:sp>
        <p:nvSpPr>
          <p:cNvPr id="16388" name="CasellaDiTesto 4"/>
          <p:cNvSpPr txBox="1">
            <a:spLocks noChangeArrowheads="1"/>
          </p:cNvSpPr>
          <p:nvPr/>
        </p:nvSpPr>
        <p:spPr bwMode="auto">
          <a:xfrm>
            <a:off x="371475" y="2281238"/>
            <a:ext cx="8931275" cy="1187450"/>
          </a:xfrm>
          <a:prstGeom prst="rect">
            <a:avLst/>
          </a:prstGeom>
          <a:noFill/>
          <a:ln w="9525">
            <a:noFill/>
            <a:miter lim="800000"/>
            <a:headEnd/>
            <a:tailEnd/>
          </a:ln>
        </p:spPr>
        <p:txBody>
          <a:bodyPr>
            <a:spAutoFit/>
          </a:bodyPr>
          <a:lstStyle/>
          <a:p>
            <a:r>
              <a:rPr lang="en-US" sz="2400"/>
              <a:t>To contribute to the socio-economic development of Sudan by supporting the professional growth of the individual and his integration into the labour market.</a:t>
            </a:r>
            <a:endParaRPr lang="it-IT"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410" name="Titolo 1"/>
          <p:cNvSpPr>
            <a:spLocks noGrp="1"/>
          </p:cNvSpPr>
          <p:nvPr>
            <p:ph type="title"/>
          </p:nvPr>
        </p:nvSpPr>
        <p:spPr>
          <a:xfrm>
            <a:off x="681038" y="342900"/>
            <a:ext cx="8053387" cy="719138"/>
          </a:xfrm>
        </p:spPr>
        <p:txBody>
          <a:bodyPr/>
          <a:lstStyle/>
          <a:p>
            <a:pPr eaLnBrk="1" hangingPunct="1"/>
            <a:r>
              <a:rPr lang="it-IT" sz="4000" b="1" smtClean="0"/>
              <a:t>Specific Obectives</a:t>
            </a:r>
            <a:r>
              <a:rPr lang="it-IT" sz="2400" b="1" smtClean="0">
                <a:latin typeface="Arial" charset="0"/>
                <a:cs typeface="Arial" charset="0"/>
              </a:rPr>
              <a:t> </a:t>
            </a:r>
            <a:endParaRPr lang="it-IT" sz="2400" b="1" smtClean="0"/>
          </a:p>
        </p:txBody>
      </p:sp>
      <p:graphicFrame>
        <p:nvGraphicFramePr>
          <p:cNvPr id="20507" name="Group 27"/>
          <p:cNvGraphicFramePr>
            <a:graphicFrameLocks noGrp="1"/>
          </p:cNvGraphicFramePr>
          <p:nvPr/>
        </p:nvGraphicFramePr>
        <p:xfrm>
          <a:off x="681038" y="1304925"/>
          <a:ext cx="8543925" cy="4479925"/>
        </p:xfrm>
        <a:graphic>
          <a:graphicData uri="http://schemas.openxmlformats.org/drawingml/2006/table">
            <a:tbl>
              <a:tblPr/>
              <a:tblGrid>
                <a:gridCol w="8543925"/>
              </a:tblGrid>
              <a:tr h="4351338">
                <a:tc>
                  <a:txBody>
                    <a:bodyPr/>
                    <a:lstStyle/>
                    <a:p>
                      <a:pPr marL="174625" marR="0" lvl="0" indent="0" algn="l" defTabSz="914400" rtl="0" eaLnBrk="1" fontAlgn="ctr"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Strengthening the knowledge and skills (know-how) of students and undergraduates in Computer Science and Information Technology (SO 1)</a:t>
                      </a:r>
                    </a:p>
                    <a:p>
                      <a:pPr marL="174625" marR="0" lvl="0" indent="0" algn="l" defTabSz="914400" rtl="0" eaLnBrk="1" fontAlgn="ctr"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a:p>
                      <a:pPr marL="174625" marR="0" lvl="0" indent="0" algn="l" defTabSz="914400" rtl="0" eaLnBrk="1" fontAlgn="ctr"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To support CCST professors and MOHE officials in the development of specific skills aimed at guidance and placement services (SO 2)</a:t>
                      </a:r>
                    </a:p>
                    <a:p>
                      <a:pPr marL="174625" marR="0" lvl="0" indent="0" algn="l" defTabSz="914400" rtl="0" eaLnBrk="1" fontAlgn="ctr" latinLnBrk="0" hangingPunct="1">
                        <a:lnSpc>
                          <a:spcPct val="100000"/>
                        </a:lnSpc>
                        <a:spcBef>
                          <a:spcPct val="0"/>
                        </a:spcBef>
                        <a:spcAft>
                          <a:spcPct val="0"/>
                        </a:spcAft>
                        <a:buClrTx/>
                        <a:buSzTx/>
                        <a:buFontTx/>
                        <a:buChar char="•"/>
                        <a:tabLst/>
                      </a:pPr>
                      <a:endParaRPr kumimoji="0" lang="en-US" sz="2400" b="0" i="0" u="none" strike="noStrike" cap="none" normalizeH="0" baseline="0" smtClean="0">
                        <a:ln>
                          <a:noFill/>
                        </a:ln>
                        <a:solidFill>
                          <a:schemeClr val="tx1"/>
                        </a:solidFill>
                        <a:effectLst/>
                        <a:latin typeface="Calibri" pitchFamily="34" charset="0"/>
                      </a:endParaRPr>
                    </a:p>
                    <a:p>
                      <a:pPr marL="174625" marR="0" lvl="0" indent="0" algn="l" defTabSz="914400" rtl="0" eaLnBrk="1" fontAlgn="ctr"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Design and implementation of internship (SO 3)</a:t>
                      </a:r>
                    </a:p>
                    <a:p>
                      <a:pPr marL="174625" marR="0" lvl="0" indent="0" algn="l" defTabSz="914400" rtl="0" eaLnBrk="1" fontAlgn="ctr" latinLnBrk="0" hangingPunct="1">
                        <a:lnSpc>
                          <a:spcPct val="100000"/>
                        </a:lnSpc>
                        <a:spcBef>
                          <a:spcPct val="0"/>
                        </a:spcBef>
                        <a:spcAft>
                          <a:spcPct val="0"/>
                        </a:spcAft>
                        <a:buClrTx/>
                        <a:buSzTx/>
                        <a:buFontTx/>
                        <a:buChar char="•"/>
                        <a:tabLst/>
                      </a:pPr>
                      <a:endParaRPr kumimoji="0" lang="en-US" sz="2400" b="0" i="0" u="none" strike="noStrike" cap="none" normalizeH="0" baseline="0" smtClean="0">
                        <a:ln>
                          <a:noFill/>
                        </a:ln>
                        <a:solidFill>
                          <a:schemeClr val="tx1"/>
                        </a:solidFill>
                        <a:effectLst/>
                        <a:latin typeface="Calibri" pitchFamily="34" charset="0"/>
                      </a:endParaRPr>
                    </a:p>
                    <a:p>
                      <a:pPr marL="174625" marR="0" lvl="0" indent="0" algn="l" defTabSz="914400" rtl="0" eaLnBrk="1" fontAlgn="ctr"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Promoting stable relations between the country's university and production worlds (SO 4)</a:t>
                      </a:r>
                      <a:endParaRPr kumimoji="0" lang="it-IT"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434" name="Titolo 1"/>
          <p:cNvSpPr>
            <a:spLocks noGrp="1"/>
          </p:cNvSpPr>
          <p:nvPr>
            <p:ph type="title"/>
          </p:nvPr>
        </p:nvSpPr>
        <p:spPr>
          <a:xfrm>
            <a:off x="190500" y="141288"/>
            <a:ext cx="8543925" cy="1543050"/>
          </a:xfrm>
        </p:spPr>
        <p:txBody>
          <a:bodyPr/>
          <a:lstStyle/>
          <a:p>
            <a:pPr eaLnBrk="1" hangingPunct="1"/>
            <a:r>
              <a:rPr lang="en-US" b="1" smtClean="0"/>
              <a:t>Learning by target groups phase</a:t>
            </a:r>
            <a:br>
              <a:rPr lang="en-US" b="1" smtClean="0"/>
            </a:br>
            <a:r>
              <a:rPr lang="en-US" b="1" smtClean="0"/>
              <a:t> </a:t>
            </a:r>
            <a:r>
              <a:rPr lang="it-IT" sz="4000" b="1" smtClean="0">
                <a:cs typeface="Arial" charset="0"/>
              </a:rPr>
              <a:t>SO 1:</a:t>
            </a:r>
            <a:r>
              <a:rPr lang="en-US" sz="4000" b="1" smtClean="0"/>
              <a:t> </a:t>
            </a:r>
            <a:r>
              <a:rPr lang="it-IT" sz="4000" b="1" smtClean="0">
                <a:cs typeface="Arial" charset="0"/>
              </a:rPr>
              <a:t>Project actions</a:t>
            </a:r>
          </a:p>
        </p:txBody>
      </p:sp>
      <p:sp>
        <p:nvSpPr>
          <p:cNvPr id="18435" name="Rectangle 41"/>
          <p:cNvSpPr>
            <a:spLocks noChangeArrowheads="1"/>
          </p:cNvSpPr>
          <p:nvPr/>
        </p:nvSpPr>
        <p:spPr bwMode="auto">
          <a:xfrm>
            <a:off x="511175" y="2217738"/>
            <a:ext cx="8223250" cy="1917700"/>
          </a:xfrm>
          <a:prstGeom prst="rect">
            <a:avLst/>
          </a:prstGeom>
          <a:noFill/>
          <a:ln w="9525">
            <a:noFill/>
            <a:miter lim="800000"/>
            <a:headEnd/>
            <a:tailEnd/>
          </a:ln>
        </p:spPr>
        <p:txBody>
          <a:bodyPr>
            <a:spAutoFit/>
          </a:bodyPr>
          <a:lstStyle/>
          <a:p>
            <a:r>
              <a:rPr lang="en-US" sz="2400"/>
              <a:t>Specialised training (for 140 target groups) of which:</a:t>
            </a:r>
          </a:p>
          <a:p>
            <a:endParaRPr lang="en-US" sz="2400"/>
          </a:p>
          <a:p>
            <a:pPr>
              <a:buFont typeface="Wingdings" pitchFamily="2" charset="2"/>
              <a:buChar char="Ø"/>
            </a:pPr>
            <a:r>
              <a:rPr lang="en-US" sz="2400"/>
              <a:t>in the classroom, in Khartoun: 72 hours in 3 modules </a:t>
            </a:r>
          </a:p>
          <a:p>
            <a:pPr>
              <a:buFont typeface="Wingdings" pitchFamily="2" charset="2"/>
              <a:buNone/>
            </a:pPr>
            <a:endParaRPr lang="en-US" sz="2400"/>
          </a:p>
          <a:p>
            <a:r>
              <a:rPr lang="en-US" sz="2400"/>
              <a:t>&gt; in e-learning: 144 in 6 modules</a:t>
            </a:r>
            <a:endParaRPr lang="it-IT"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458" name="Titolo 1"/>
          <p:cNvSpPr>
            <a:spLocks noGrp="1"/>
          </p:cNvSpPr>
          <p:nvPr>
            <p:ph type="title"/>
          </p:nvPr>
        </p:nvSpPr>
        <p:spPr>
          <a:xfrm>
            <a:off x="190500" y="141288"/>
            <a:ext cx="8543925" cy="1543050"/>
          </a:xfrm>
        </p:spPr>
        <p:txBody>
          <a:bodyPr/>
          <a:lstStyle/>
          <a:p>
            <a:pPr eaLnBrk="1" hangingPunct="1"/>
            <a:r>
              <a:rPr lang="en-US" b="1" smtClean="0"/>
              <a:t>Learning by target groups phase</a:t>
            </a:r>
            <a:br>
              <a:rPr lang="en-US" b="1" smtClean="0"/>
            </a:br>
            <a:r>
              <a:rPr lang="en-US" sz="4000" b="1" smtClean="0"/>
              <a:t>SO 1</a:t>
            </a:r>
            <a:r>
              <a:rPr lang="en-US" b="1" smtClean="0"/>
              <a:t>: </a:t>
            </a:r>
            <a:r>
              <a:rPr lang="en-US" sz="3600" b="1" smtClean="0"/>
              <a:t>Declination</a:t>
            </a:r>
            <a:r>
              <a:rPr lang="en-US" sz="3600" smtClean="0"/>
              <a:t> </a:t>
            </a:r>
            <a:r>
              <a:rPr lang="en-US" sz="3600" b="1" smtClean="0"/>
              <a:t>of project actions (SWOT)</a:t>
            </a:r>
            <a:endParaRPr lang="it-IT" sz="3600" b="1" smtClean="0"/>
          </a:p>
        </p:txBody>
      </p:sp>
      <p:sp>
        <p:nvSpPr>
          <p:cNvPr id="19459" name="Rettangolo 3"/>
          <p:cNvSpPr>
            <a:spLocks noChangeArrowheads="1"/>
          </p:cNvSpPr>
          <p:nvPr/>
        </p:nvSpPr>
        <p:spPr bwMode="auto">
          <a:xfrm>
            <a:off x="412750" y="1817688"/>
            <a:ext cx="8837613" cy="3743325"/>
          </a:xfrm>
          <a:prstGeom prst="rect">
            <a:avLst/>
          </a:prstGeom>
          <a:noFill/>
          <a:ln w="9525">
            <a:noFill/>
            <a:miter lim="800000"/>
            <a:headEnd/>
            <a:tailEnd/>
          </a:ln>
        </p:spPr>
        <p:txBody>
          <a:bodyPr>
            <a:spAutoFit/>
          </a:bodyPr>
          <a:lstStyle/>
          <a:p>
            <a:r>
              <a:rPr lang="en-US" sz="2400"/>
              <a:t>&gt; Need to develop technical-specialist teaching (Business Organization; Marketing; Corporate Social Responsibility; Microenterprise; Business Canvas; Social media; </a:t>
            </a:r>
          </a:p>
          <a:p>
            <a:endParaRPr lang="en-US" sz="2400"/>
          </a:p>
          <a:p>
            <a:r>
              <a:rPr lang="en-US" sz="2400"/>
              <a:t>&gt; Development of entrepreneurial behaviours</a:t>
            </a:r>
          </a:p>
          <a:p>
            <a:endParaRPr lang="en-US" sz="2400"/>
          </a:p>
          <a:p>
            <a:r>
              <a:rPr lang="en-US" sz="2400"/>
              <a:t>&gt; Addressing the lack of Entrepreneurship Education Programmes: Development of Entrepreneurial skills through specific didactic methodologies (Case studies, Project work, etc.); Business idea generation; Business sustainability</a:t>
            </a:r>
            <a:endParaRPr lang="it-IT"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482" name="Titolo 1"/>
          <p:cNvSpPr>
            <a:spLocks noGrp="1"/>
          </p:cNvSpPr>
          <p:nvPr>
            <p:ph type="title"/>
          </p:nvPr>
        </p:nvSpPr>
        <p:spPr>
          <a:xfrm>
            <a:off x="190500" y="141288"/>
            <a:ext cx="8543925" cy="1543050"/>
          </a:xfrm>
        </p:spPr>
        <p:txBody>
          <a:bodyPr/>
          <a:lstStyle/>
          <a:p>
            <a:pPr eaLnBrk="1" hangingPunct="1"/>
            <a:r>
              <a:rPr lang="en-US" b="1" smtClean="0"/>
              <a:t>Learning by target groups phase:</a:t>
            </a:r>
            <a:br>
              <a:rPr lang="en-US" b="1" smtClean="0"/>
            </a:br>
            <a:r>
              <a:rPr lang="en-US" sz="4000" b="1" smtClean="0"/>
              <a:t>SO 1 Outcomes</a:t>
            </a:r>
            <a:endParaRPr lang="it-IT" sz="4000" smtClean="0"/>
          </a:p>
        </p:txBody>
      </p:sp>
      <p:sp>
        <p:nvSpPr>
          <p:cNvPr id="4" name="Rettangolo 3"/>
          <p:cNvSpPr/>
          <p:nvPr/>
        </p:nvSpPr>
        <p:spPr>
          <a:xfrm>
            <a:off x="412750" y="1817688"/>
            <a:ext cx="8837613" cy="46037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20484" name="Rettangolo 2"/>
          <p:cNvSpPr>
            <a:spLocks noChangeArrowheads="1"/>
          </p:cNvSpPr>
          <p:nvPr/>
        </p:nvSpPr>
        <p:spPr bwMode="auto">
          <a:xfrm>
            <a:off x="412750" y="1668463"/>
            <a:ext cx="9209088" cy="4111625"/>
          </a:xfrm>
          <a:prstGeom prst="rect">
            <a:avLst/>
          </a:prstGeom>
          <a:noFill/>
          <a:ln w="9525">
            <a:noFill/>
            <a:miter lim="800000"/>
            <a:headEnd/>
            <a:tailEnd/>
          </a:ln>
        </p:spPr>
        <p:txBody>
          <a:bodyPr>
            <a:spAutoFit/>
          </a:bodyPr>
          <a:lstStyle/>
          <a:p>
            <a:r>
              <a:rPr lang="en-US" sz="2200"/>
              <a:t>&gt; Acquisition of specialist knowledge in the following areas: strategies for sustainability and the enhancement of social identities, techniques for social and economic investigation, web communication and social media, organization and management, marketing tools, techniques and methodologies for the development of new ideas and business, techniques and tools for active job search, social media and digital marketing for the promotion and development of micro-enterprises, Sustainability, enterprise and responsible production. </a:t>
            </a:r>
          </a:p>
          <a:p>
            <a:endParaRPr lang="en-US" sz="2200"/>
          </a:p>
          <a:p>
            <a:r>
              <a:rPr lang="en-US" sz="2200"/>
              <a:t>&gt; Development of soft skills  such as: team work, problem solving, communication, public speaking, Goal setting Competencies, Skill Development Competencies </a:t>
            </a:r>
            <a:endParaRPr lang="it-IT" sz="2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506" name="Titolo 1"/>
          <p:cNvSpPr>
            <a:spLocks noGrp="1"/>
          </p:cNvSpPr>
          <p:nvPr>
            <p:ph type="title"/>
          </p:nvPr>
        </p:nvSpPr>
        <p:spPr>
          <a:xfrm>
            <a:off x="190500" y="141288"/>
            <a:ext cx="8543925" cy="1543050"/>
          </a:xfrm>
        </p:spPr>
        <p:txBody>
          <a:bodyPr/>
          <a:lstStyle/>
          <a:p>
            <a:pPr eaLnBrk="1" hangingPunct="1"/>
            <a:r>
              <a:rPr lang="en-US" b="1" smtClean="0"/>
              <a:t>Learning by target groups phase</a:t>
            </a:r>
            <a:br>
              <a:rPr lang="en-US" b="1" smtClean="0"/>
            </a:br>
            <a:r>
              <a:rPr lang="en-US" sz="4000" b="1" smtClean="0"/>
              <a:t>SO 1:</a:t>
            </a:r>
            <a:r>
              <a:rPr lang="en-US" b="1" smtClean="0"/>
              <a:t> </a:t>
            </a:r>
            <a:r>
              <a:rPr lang="en-US" sz="4000" b="1" smtClean="0"/>
              <a:t>Output (short-term)</a:t>
            </a:r>
            <a:endParaRPr lang="it-IT" sz="4000" b="1" smtClean="0"/>
          </a:p>
        </p:txBody>
      </p:sp>
      <p:sp>
        <p:nvSpPr>
          <p:cNvPr id="4" name="Rettangolo 3"/>
          <p:cNvSpPr/>
          <p:nvPr/>
        </p:nvSpPr>
        <p:spPr>
          <a:xfrm>
            <a:off x="412750" y="1817688"/>
            <a:ext cx="8837613" cy="46037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3" name="Rettangolo 2"/>
          <p:cNvSpPr/>
          <p:nvPr/>
        </p:nvSpPr>
        <p:spPr>
          <a:xfrm>
            <a:off x="412750" y="1668463"/>
            <a:ext cx="9209088" cy="461962"/>
          </a:xfrm>
          <a:prstGeom prst="rect">
            <a:avLst/>
          </a:prstGeom>
        </p:spPr>
        <p:txBody>
          <a:bodyPr>
            <a:spAutoFit/>
          </a:bodyPr>
          <a:lstStyle/>
          <a:p>
            <a:pPr fontAlgn="auto">
              <a:spcBef>
                <a:spcPts val="0"/>
              </a:spcBef>
              <a:spcAft>
                <a:spcPts val="0"/>
              </a:spcAft>
              <a:defRPr/>
            </a:pPr>
            <a:endParaRPr lang="it-IT" sz="2400" cap="all" dirty="0">
              <a:latin typeface="Arial" panose="020B0604020202020204" pitchFamily="34" charset="0"/>
              <a:cs typeface="Arial" panose="020B0604020202020204" pitchFamily="34" charset="0"/>
            </a:endParaRPr>
          </a:p>
        </p:txBody>
      </p:sp>
      <p:sp>
        <p:nvSpPr>
          <p:cNvPr id="21509" name="Rettangolo 4"/>
          <p:cNvSpPr>
            <a:spLocks noChangeArrowheads="1"/>
          </p:cNvSpPr>
          <p:nvPr/>
        </p:nvSpPr>
        <p:spPr bwMode="auto">
          <a:xfrm>
            <a:off x="560388" y="2106613"/>
            <a:ext cx="8543925" cy="1917700"/>
          </a:xfrm>
          <a:prstGeom prst="rect">
            <a:avLst/>
          </a:prstGeom>
          <a:noFill/>
          <a:ln w="9525">
            <a:noFill/>
            <a:miter lim="800000"/>
            <a:headEnd/>
            <a:tailEnd/>
          </a:ln>
        </p:spPr>
        <p:txBody>
          <a:bodyPr>
            <a:spAutoFit/>
          </a:bodyPr>
          <a:lstStyle/>
          <a:p>
            <a:r>
              <a:rPr lang="en-US" sz="2400"/>
              <a:t>Achievement of the following 5 competences with a good to very good level: Goal setting Competencies, Skill Development Competencies, Career Awareness, Career Management, Self Assessment (Examination and self-assessment test)</a:t>
            </a:r>
            <a:endParaRPr lang="it-IT"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530" name="Titolo 1"/>
          <p:cNvSpPr>
            <a:spLocks noGrp="1"/>
          </p:cNvSpPr>
          <p:nvPr>
            <p:ph type="title"/>
          </p:nvPr>
        </p:nvSpPr>
        <p:spPr>
          <a:xfrm>
            <a:off x="190500" y="141288"/>
            <a:ext cx="8543925" cy="1543050"/>
          </a:xfrm>
        </p:spPr>
        <p:txBody>
          <a:bodyPr/>
          <a:lstStyle/>
          <a:p>
            <a:pPr eaLnBrk="1" hangingPunct="1"/>
            <a:r>
              <a:rPr lang="en-US" b="1" smtClean="0"/>
              <a:t>Learning by target groups phase</a:t>
            </a:r>
            <a:br>
              <a:rPr lang="en-US" b="1" smtClean="0"/>
            </a:br>
            <a:r>
              <a:rPr lang="en-US" b="1" smtClean="0"/>
              <a:t> </a:t>
            </a:r>
            <a:r>
              <a:rPr lang="it-IT" sz="4000" b="1" smtClean="0">
                <a:cs typeface="Arial" charset="0"/>
              </a:rPr>
              <a:t>SO 2:</a:t>
            </a:r>
            <a:r>
              <a:rPr lang="en-US" sz="4000" b="1" smtClean="0"/>
              <a:t> </a:t>
            </a:r>
            <a:r>
              <a:rPr lang="it-IT" sz="4000" b="1" smtClean="0">
                <a:cs typeface="Arial" charset="0"/>
              </a:rPr>
              <a:t>Project actions</a:t>
            </a:r>
          </a:p>
        </p:txBody>
      </p:sp>
      <p:sp>
        <p:nvSpPr>
          <p:cNvPr id="4" name="Rettangolo 3"/>
          <p:cNvSpPr/>
          <p:nvPr/>
        </p:nvSpPr>
        <p:spPr>
          <a:xfrm>
            <a:off x="412750" y="1817688"/>
            <a:ext cx="8837613" cy="46037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3" name="Rettangolo 2"/>
          <p:cNvSpPr/>
          <p:nvPr/>
        </p:nvSpPr>
        <p:spPr>
          <a:xfrm>
            <a:off x="412750" y="1668463"/>
            <a:ext cx="9209088" cy="461962"/>
          </a:xfrm>
          <a:prstGeom prst="rect">
            <a:avLst/>
          </a:prstGeom>
        </p:spPr>
        <p:txBody>
          <a:bodyPr>
            <a:spAutoFit/>
          </a:bodyPr>
          <a:lstStyle/>
          <a:p>
            <a:pPr fontAlgn="auto">
              <a:spcBef>
                <a:spcPts val="0"/>
              </a:spcBef>
              <a:spcAft>
                <a:spcPts val="0"/>
              </a:spcAft>
              <a:defRPr/>
            </a:pPr>
            <a:endParaRPr lang="it-IT" sz="2400" cap="all" dirty="0">
              <a:latin typeface="Arial" panose="020B0604020202020204" pitchFamily="34" charset="0"/>
              <a:cs typeface="Arial" panose="020B0604020202020204" pitchFamily="34" charset="0"/>
            </a:endParaRPr>
          </a:p>
        </p:txBody>
      </p:sp>
      <p:sp>
        <p:nvSpPr>
          <p:cNvPr id="22533" name="Rettangolo 4"/>
          <p:cNvSpPr>
            <a:spLocks noChangeArrowheads="1"/>
          </p:cNvSpPr>
          <p:nvPr/>
        </p:nvSpPr>
        <p:spPr bwMode="auto">
          <a:xfrm>
            <a:off x="412750" y="2322513"/>
            <a:ext cx="9059863" cy="1187450"/>
          </a:xfrm>
          <a:prstGeom prst="rect">
            <a:avLst/>
          </a:prstGeom>
          <a:noFill/>
          <a:ln w="9525">
            <a:noFill/>
            <a:miter lim="800000"/>
            <a:headEnd/>
            <a:tailEnd/>
          </a:ln>
        </p:spPr>
        <p:txBody>
          <a:bodyPr>
            <a:spAutoFit/>
          </a:bodyPr>
          <a:lstStyle/>
          <a:p>
            <a:r>
              <a:rPr lang="en-US" sz="2400"/>
              <a:t>Specialist training for 7 participants, including MOHE officials and managers of Comboni's Orientation Offices, with courses to be held in Bari and Naples.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554" name="Titolo 1"/>
          <p:cNvSpPr>
            <a:spLocks noGrp="1"/>
          </p:cNvSpPr>
          <p:nvPr>
            <p:ph type="title"/>
          </p:nvPr>
        </p:nvSpPr>
        <p:spPr>
          <a:xfrm>
            <a:off x="190500" y="141288"/>
            <a:ext cx="8543925" cy="1543050"/>
          </a:xfrm>
        </p:spPr>
        <p:txBody>
          <a:bodyPr/>
          <a:lstStyle/>
          <a:p>
            <a:pPr eaLnBrk="1" hangingPunct="1"/>
            <a:r>
              <a:rPr lang="en-US" b="1" smtClean="0"/>
              <a:t>Learning by target groups phase</a:t>
            </a:r>
            <a:br>
              <a:rPr lang="en-US" b="1" smtClean="0"/>
            </a:br>
            <a:r>
              <a:rPr lang="en-US" sz="4000" b="1" smtClean="0"/>
              <a:t>SO 2</a:t>
            </a:r>
            <a:r>
              <a:rPr lang="en-US" b="1" smtClean="0"/>
              <a:t>: </a:t>
            </a:r>
            <a:r>
              <a:rPr lang="en-US" sz="3600" b="1" smtClean="0"/>
              <a:t>Declination</a:t>
            </a:r>
            <a:r>
              <a:rPr lang="en-US" sz="3600" smtClean="0"/>
              <a:t> </a:t>
            </a:r>
            <a:r>
              <a:rPr lang="en-US" sz="3600" b="1" smtClean="0"/>
              <a:t>of project actions (SWOT)</a:t>
            </a:r>
            <a:endParaRPr lang="it-IT" sz="3600" b="1" smtClean="0"/>
          </a:p>
        </p:txBody>
      </p:sp>
      <p:sp>
        <p:nvSpPr>
          <p:cNvPr id="4" name="Rettangolo 3"/>
          <p:cNvSpPr/>
          <p:nvPr/>
        </p:nvSpPr>
        <p:spPr>
          <a:xfrm>
            <a:off x="412750" y="1817688"/>
            <a:ext cx="8837613" cy="460375"/>
          </a:xfrm>
          <a:prstGeom prst="rect">
            <a:avLst/>
          </a:prstGeom>
        </p:spPr>
        <p:txBody>
          <a:bodyPr>
            <a:spAutoFit/>
          </a:bodyPr>
          <a:lstStyle/>
          <a:p>
            <a:pPr fontAlgn="auto">
              <a:spcBef>
                <a:spcPts val="0"/>
              </a:spcBef>
              <a:spcAft>
                <a:spcPts val="0"/>
              </a:spcAft>
              <a:defRPr/>
            </a:pPr>
            <a:endParaRPr lang="it-IT" sz="2400" cap="all" dirty="0">
              <a:latin typeface="+mn-lt"/>
              <a:cs typeface="+mn-cs"/>
            </a:endParaRPr>
          </a:p>
        </p:txBody>
      </p:sp>
      <p:sp>
        <p:nvSpPr>
          <p:cNvPr id="3" name="Rettangolo 2"/>
          <p:cNvSpPr/>
          <p:nvPr/>
        </p:nvSpPr>
        <p:spPr>
          <a:xfrm>
            <a:off x="412750" y="1668463"/>
            <a:ext cx="9209088" cy="461962"/>
          </a:xfrm>
          <a:prstGeom prst="rect">
            <a:avLst/>
          </a:prstGeom>
        </p:spPr>
        <p:txBody>
          <a:bodyPr>
            <a:spAutoFit/>
          </a:bodyPr>
          <a:lstStyle/>
          <a:p>
            <a:pPr fontAlgn="auto">
              <a:spcBef>
                <a:spcPts val="0"/>
              </a:spcBef>
              <a:spcAft>
                <a:spcPts val="0"/>
              </a:spcAft>
              <a:defRPr/>
            </a:pPr>
            <a:endParaRPr lang="it-IT" sz="2400" cap="all" dirty="0">
              <a:latin typeface="Arial" panose="020B0604020202020204" pitchFamily="34" charset="0"/>
              <a:cs typeface="Arial" panose="020B0604020202020204" pitchFamily="34" charset="0"/>
            </a:endParaRPr>
          </a:p>
        </p:txBody>
      </p:sp>
      <p:sp>
        <p:nvSpPr>
          <p:cNvPr id="23557" name="Rettangolo 4"/>
          <p:cNvSpPr>
            <a:spLocks noChangeArrowheads="1"/>
          </p:cNvSpPr>
          <p:nvPr/>
        </p:nvSpPr>
        <p:spPr bwMode="auto">
          <a:xfrm>
            <a:off x="412750" y="1662113"/>
            <a:ext cx="9493250" cy="3776662"/>
          </a:xfrm>
          <a:prstGeom prst="rect">
            <a:avLst/>
          </a:prstGeom>
          <a:noFill/>
          <a:ln w="9525">
            <a:noFill/>
            <a:miter lim="800000"/>
            <a:headEnd/>
            <a:tailEnd/>
          </a:ln>
        </p:spPr>
        <p:txBody>
          <a:bodyPr>
            <a:spAutoFit/>
          </a:bodyPr>
          <a:lstStyle/>
          <a:p>
            <a:r>
              <a:rPr lang="en-US" sz="2200"/>
              <a:t>The need to equip those responsible for addressing students' actions towards the employment with appropriate tools and methods through specialist training concerning: </a:t>
            </a:r>
          </a:p>
          <a:p>
            <a:endParaRPr lang="en-US" sz="2200"/>
          </a:p>
          <a:p>
            <a:r>
              <a:rPr lang="en-US" sz="2200"/>
              <a:t>&gt; Project management, Territorial analysis; Social innovation; Techniques to promote new businesses in development contexts; </a:t>
            </a:r>
          </a:p>
          <a:p>
            <a:r>
              <a:rPr lang="en-US" sz="2200"/>
              <a:t>&gt; Tools to promote and manage Guidance and Placement Offices</a:t>
            </a:r>
          </a:p>
          <a:p>
            <a:r>
              <a:rPr lang="en-US" sz="2200"/>
              <a:t>&gt; Need to introduce entrepreneurship education programmes in universities</a:t>
            </a:r>
          </a:p>
          <a:p>
            <a:pPr>
              <a:buFont typeface="Wingdings" pitchFamily="2" charset="2"/>
              <a:buNone/>
            </a:pPr>
            <a:r>
              <a:rPr lang="en-US" sz="2200"/>
              <a:t>&gt; Encouraging the creation of an infrastructure to support self-employment (incubators/accellerators/guidance offices)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587</TotalTime>
  <Words>946</Words>
  <Application>Microsoft Office PowerPoint</Application>
  <PresentationFormat>A4 (21x29,7 cm)</PresentationFormat>
  <Paragraphs>77</Paragraphs>
  <Slides>17</Slides>
  <Notes>1</Notes>
  <HiddenSlides>0</HiddenSlides>
  <MMClips>0</MMClips>
  <ScaleCrop>false</ScaleCrop>
  <HeadingPairs>
    <vt:vector size="6" baseType="variant">
      <vt:variant>
        <vt:lpstr>Caratteri utilizzati</vt:lpstr>
      </vt:variant>
      <vt:variant>
        <vt:i4>4</vt:i4>
      </vt:variant>
      <vt:variant>
        <vt:lpstr>Modello struttura</vt:lpstr>
      </vt:variant>
      <vt:variant>
        <vt:i4>1</vt:i4>
      </vt:variant>
      <vt:variant>
        <vt:lpstr>Titoli diapositive</vt:lpstr>
      </vt:variant>
      <vt:variant>
        <vt:i4>17</vt:i4>
      </vt:variant>
    </vt:vector>
  </HeadingPairs>
  <TitlesOfParts>
    <vt:vector size="22" baseType="lpstr">
      <vt:lpstr>Arial</vt:lpstr>
      <vt:lpstr>Calibri Light</vt:lpstr>
      <vt:lpstr>Calibri</vt:lpstr>
      <vt:lpstr>Wingdings</vt:lpstr>
      <vt:lpstr>Tema di Office</vt:lpstr>
      <vt:lpstr>Diapositiva 1</vt:lpstr>
      <vt:lpstr>General Objective</vt:lpstr>
      <vt:lpstr>Specific Obectives </vt:lpstr>
      <vt:lpstr>Learning by target groups phase  SO 1: Project actions</vt:lpstr>
      <vt:lpstr>Learning by target groups phase SO 1: Declination of project actions (SWOT)</vt:lpstr>
      <vt:lpstr>Learning by target groups phase: SO 1 Outcomes</vt:lpstr>
      <vt:lpstr>Learning by target groups phase SO 1: Output (short-term)</vt:lpstr>
      <vt:lpstr>Learning by target groups phase  SO 2: Project actions</vt:lpstr>
      <vt:lpstr>Learning by target groups phase SO 2: Declination of project actions (SWOT)</vt:lpstr>
      <vt:lpstr>Learning by target groups phase: SO 2 Outcomes</vt:lpstr>
      <vt:lpstr>Learning by target groups phase SO 2: Output (short-term)</vt:lpstr>
      <vt:lpstr>Use of the knowledge and skills acquired  Phase - SO 3: Project actions</vt:lpstr>
      <vt:lpstr>Use of the knowledge and skills acquired phase - SO 3: Outcomes </vt:lpstr>
      <vt:lpstr>Use of the knowledge and skills acquired  Phase - SO 4: Project actions</vt:lpstr>
      <vt:lpstr>Use of the knowledge and skills acquired phase - SO 4: Outcomes</vt:lpstr>
      <vt:lpstr>Use of the knowledge and skills acquired phase - SO 3 and 4: Impacts</vt:lpstr>
      <vt:lpstr>INSO PROJECT: THE SUCCESSFUL EXPERIENCE  OF AN INNOVATIVE PATH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alfonsom</cp:lastModifiedBy>
  <cp:revision>64</cp:revision>
  <dcterms:created xsi:type="dcterms:W3CDTF">2017-03-31T15:15:16Z</dcterms:created>
  <dcterms:modified xsi:type="dcterms:W3CDTF">2019-02-15T08:50:01Z</dcterms:modified>
</cp:coreProperties>
</file>