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9" r:id="rId12"/>
    <p:sldId id="272" r:id="rId13"/>
    <p:sldId id="270" r:id="rId14"/>
    <p:sldId id="271" r:id="rId15"/>
    <p:sldId id="273" r:id="rId16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3258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-162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38EC9-A15B-2747-95B9-DD7644FA7689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8969-5C5F-3641-837E-D6138C7839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932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8969-5C5F-3641-837E-D6138C78398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1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8969-5C5F-3641-837E-D6138C78398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11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69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7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5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62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48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1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48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4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0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5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abio.petroni@unicatt.i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.jp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4impact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9702" y="4056845"/>
            <a:ext cx="9028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/>
              <a:t>“</a:t>
            </a:r>
            <a:r>
              <a:rPr lang="en-US" sz="2400" b="1" cap="small" dirty="0" smtClean="0"/>
              <a:t>The Enhancement of Entrepreneurship in Sudan:  Opportunities Post INSO Project”</a:t>
            </a:r>
          </a:p>
          <a:p>
            <a:pPr algn="ctr"/>
            <a:endParaRPr lang="it-IT" sz="1200" b="1" dirty="0" smtClean="0"/>
          </a:p>
          <a:p>
            <a:pPr algn="ctr"/>
            <a:endParaRPr lang="it-IT" sz="1200" b="1" dirty="0"/>
          </a:p>
          <a:p>
            <a:pPr algn="ctr"/>
            <a:r>
              <a:rPr lang="it-IT" sz="1200" b="1" dirty="0" smtClean="0"/>
              <a:t>IRISS-CNR</a:t>
            </a:r>
            <a:endParaRPr lang="it-IT" sz="1200" b="1" dirty="0"/>
          </a:p>
          <a:p>
            <a:pPr algn="ctr"/>
            <a:r>
              <a:rPr lang="it-IT" sz="1200" b="1" dirty="0"/>
              <a:t>Sala Convegni - Via G. </a:t>
            </a:r>
            <a:r>
              <a:rPr lang="it-IT" sz="1200" b="1" dirty="0" err="1"/>
              <a:t>Sanfelice</a:t>
            </a:r>
            <a:r>
              <a:rPr lang="it-IT" sz="1200" b="1" dirty="0"/>
              <a:t>, 8 Napoli</a:t>
            </a:r>
          </a:p>
          <a:p>
            <a:pPr algn="ctr"/>
            <a:r>
              <a:rPr lang="it-IT" sz="1200" b="1" dirty="0"/>
              <a:t>15 </a:t>
            </a:r>
            <a:r>
              <a:rPr lang="it-IT" sz="1200" b="1" dirty="0" err="1"/>
              <a:t>February</a:t>
            </a:r>
            <a:r>
              <a:rPr lang="it-IT" sz="1200" b="1" dirty="0"/>
              <a:t>, 2019 – 10:30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Sectors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14" y="1966006"/>
            <a:ext cx="6549516" cy="316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9266" y="1842978"/>
            <a:ext cx="3111856" cy="3595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The Accelerator is </a:t>
            </a:r>
            <a:r>
              <a:rPr lang="en-US" sz="1800" b="1" dirty="0">
                <a:latin typeface="Georgia" panose="02040502050405020303" pitchFamily="18" charset="0"/>
              </a:rPr>
              <a:t>open </a:t>
            </a:r>
            <a:r>
              <a:rPr lang="en-US" sz="1800" b="1" dirty="0" smtClean="0">
                <a:latin typeface="Georgia" panose="02040502050405020303" pitchFamily="18" charset="0"/>
              </a:rPr>
              <a:t/>
            </a:r>
            <a:br>
              <a:rPr lang="en-US" sz="1800" b="1" dirty="0" smtClean="0">
                <a:latin typeface="Georgia" panose="02040502050405020303" pitchFamily="18" charset="0"/>
              </a:rPr>
            </a:br>
            <a:r>
              <a:rPr lang="en-US" sz="1800" b="1" dirty="0" smtClean="0">
                <a:latin typeface="Georgia" panose="02040502050405020303" pitchFamily="18" charset="0"/>
              </a:rPr>
              <a:t>to </a:t>
            </a:r>
            <a:r>
              <a:rPr lang="en-US" sz="1800" b="1" dirty="0">
                <a:latin typeface="Georgia" panose="02040502050405020303" pitchFamily="18" charset="0"/>
              </a:rPr>
              <a:t>all sectors</a:t>
            </a:r>
            <a:r>
              <a:rPr lang="en-US" sz="1800" dirty="0">
                <a:latin typeface="Georgia" panose="02040502050405020303" pitchFamily="18" charset="0"/>
              </a:rPr>
              <a:t>, </a:t>
            </a: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>but has a </a:t>
            </a:r>
            <a:r>
              <a:rPr lang="en-US" sz="1800" dirty="0">
                <a:latin typeface="Georgia" panose="02040502050405020303" pitchFamily="18" charset="0"/>
              </a:rPr>
              <a:t>preference </a:t>
            </a:r>
            <a:r>
              <a:rPr lang="en-US" sz="1800" dirty="0" smtClean="0">
                <a:latin typeface="Georgia" panose="02040502050405020303" pitchFamily="18" charset="0"/>
              </a:rPr>
              <a:t>to: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Georgia" panose="02040502050405020303" pitchFamily="18" charset="0"/>
              </a:rPr>
              <a:t>the </a:t>
            </a:r>
            <a:r>
              <a:rPr lang="en-US" sz="1800" dirty="0">
                <a:latin typeface="Georgia" panose="02040502050405020303" pitchFamily="18" charset="0"/>
              </a:rPr>
              <a:t>Italian excellences </a:t>
            </a:r>
            <a:endParaRPr lang="en-US" sz="1800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Georgia" panose="02040502050405020303" pitchFamily="18" charset="0"/>
              </a:rPr>
              <a:t>Kenyan </a:t>
            </a:r>
            <a:r>
              <a:rPr lang="en-US" sz="1800" dirty="0">
                <a:latin typeface="Georgia" panose="02040502050405020303" pitchFamily="18" charset="0"/>
              </a:rPr>
              <a:t>“Big </a:t>
            </a:r>
            <a:r>
              <a:rPr lang="en-US" sz="1800" dirty="0" smtClean="0">
                <a:latin typeface="Georgia" panose="02040502050405020303" pitchFamily="18" charset="0"/>
              </a:rPr>
              <a:t>4Agenda</a:t>
            </a:r>
            <a:r>
              <a:rPr lang="en-US" sz="1800" dirty="0">
                <a:latin typeface="Georgia" panose="02040502050405020303" pitchFamily="18" charset="0"/>
              </a:rPr>
              <a:t>” </a:t>
            </a:r>
          </a:p>
          <a:p>
            <a:pPr marL="627063" indent="-271463">
              <a:buFont typeface="Wingdings" panose="05000000000000000000" pitchFamily="2" charset="2"/>
              <a:buChar char="§"/>
              <a:tabLst>
                <a:tab pos="355600" algn="l"/>
                <a:tab pos="450850" algn="l"/>
                <a:tab pos="531813" algn="l"/>
              </a:tabLst>
            </a:pPr>
            <a:r>
              <a:rPr lang="en-US" sz="1800" dirty="0" smtClean="0">
                <a:latin typeface="Georgia" panose="02040502050405020303" pitchFamily="18" charset="0"/>
              </a:rPr>
              <a:t>manufacturing </a:t>
            </a:r>
            <a:endParaRPr lang="en-US" sz="1800" dirty="0">
              <a:latin typeface="Georgia" panose="02040502050405020303" pitchFamily="18" charset="0"/>
            </a:endParaRPr>
          </a:p>
          <a:p>
            <a:pPr marL="627063" indent="-271463">
              <a:buFont typeface="Wingdings" panose="05000000000000000000" pitchFamily="2" charset="2"/>
              <a:buChar char="§"/>
              <a:tabLst>
                <a:tab pos="355600" algn="l"/>
                <a:tab pos="450850" algn="l"/>
                <a:tab pos="531813" algn="l"/>
              </a:tabLst>
            </a:pPr>
            <a:r>
              <a:rPr lang="en-US" sz="1800" dirty="0" smtClean="0">
                <a:latin typeface="Georgia" panose="02040502050405020303" pitchFamily="18" charset="0"/>
              </a:rPr>
              <a:t>universal healthcare </a:t>
            </a:r>
          </a:p>
          <a:p>
            <a:pPr marL="627063" indent="-271463">
              <a:buFont typeface="Wingdings" panose="05000000000000000000" pitchFamily="2" charset="2"/>
              <a:buChar char="§"/>
              <a:tabLst>
                <a:tab pos="355600" algn="l"/>
                <a:tab pos="450850" algn="l"/>
                <a:tab pos="531813" algn="l"/>
              </a:tabLst>
            </a:pPr>
            <a:r>
              <a:rPr lang="en-US" sz="1800" dirty="0" smtClean="0">
                <a:latin typeface="Georgia" panose="02040502050405020303" pitchFamily="18" charset="0"/>
              </a:rPr>
              <a:t>affordable housing</a:t>
            </a:r>
            <a:endParaRPr lang="en-US" sz="1800" dirty="0">
              <a:latin typeface="Georgia" panose="02040502050405020303" pitchFamily="18" charset="0"/>
            </a:endParaRPr>
          </a:p>
          <a:p>
            <a:pPr marL="627063" indent="-271463">
              <a:buFont typeface="Wingdings" panose="05000000000000000000" pitchFamily="2" charset="2"/>
              <a:buChar char="§"/>
              <a:tabLst>
                <a:tab pos="355600" algn="l"/>
                <a:tab pos="450850" algn="l"/>
                <a:tab pos="531813" algn="l"/>
              </a:tabLst>
            </a:pPr>
            <a:r>
              <a:rPr lang="en-US" sz="1800" dirty="0" smtClean="0">
                <a:latin typeface="Georgia" panose="02040502050405020303" pitchFamily="18" charset="0"/>
              </a:rPr>
              <a:t>food security 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2 29"/>
          <p:cNvCxnSpPr>
            <a:endCxn id="11" idx="1"/>
          </p:cNvCxnSpPr>
          <p:nvPr/>
        </p:nvCxnSpPr>
        <p:spPr>
          <a:xfrm>
            <a:off x="3348509" y="1718916"/>
            <a:ext cx="3653493" cy="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7" idx="3"/>
            <a:endCxn id="15" idx="1"/>
          </p:cNvCxnSpPr>
          <p:nvPr/>
        </p:nvCxnSpPr>
        <p:spPr>
          <a:xfrm flipV="1">
            <a:off x="3348509" y="2362172"/>
            <a:ext cx="3653493" cy="142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6" idx="3"/>
            <a:endCxn id="13" idx="1"/>
          </p:cNvCxnSpPr>
          <p:nvPr/>
        </p:nvCxnSpPr>
        <p:spPr>
          <a:xfrm flipV="1">
            <a:off x="3348509" y="3648682"/>
            <a:ext cx="3653493" cy="426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23" idx="3"/>
            <a:endCxn id="25" idx="1"/>
          </p:cNvCxnSpPr>
          <p:nvPr/>
        </p:nvCxnSpPr>
        <p:spPr>
          <a:xfrm flipV="1">
            <a:off x="3346361" y="4291937"/>
            <a:ext cx="3653493" cy="568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26" idx="3"/>
            <a:endCxn id="28" idx="1"/>
          </p:cNvCxnSpPr>
          <p:nvPr/>
        </p:nvCxnSpPr>
        <p:spPr>
          <a:xfrm flipV="1">
            <a:off x="3344213" y="4935192"/>
            <a:ext cx="3653493" cy="71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9" idx="3"/>
            <a:endCxn id="19" idx="1"/>
          </p:cNvCxnSpPr>
          <p:nvPr/>
        </p:nvCxnSpPr>
        <p:spPr>
          <a:xfrm flipV="1">
            <a:off x="3346361" y="5578448"/>
            <a:ext cx="3655641" cy="851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8" idx="3"/>
            <a:endCxn id="17" idx="1"/>
          </p:cNvCxnSpPr>
          <p:nvPr/>
        </p:nvCxnSpPr>
        <p:spPr>
          <a:xfrm flipV="1">
            <a:off x="3348509" y="3005427"/>
            <a:ext cx="3653493" cy="284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/>
              <a:t>The Challenge: Economic Sustainability</a:t>
            </a:r>
            <a:endParaRPr lang="en-US" sz="3400" b="1" dirty="0"/>
          </a:p>
        </p:txBody>
      </p:sp>
      <p:sp>
        <p:nvSpPr>
          <p:cNvPr id="5" name="Rettangolo 4"/>
          <p:cNvSpPr/>
          <p:nvPr/>
        </p:nvSpPr>
        <p:spPr>
          <a:xfrm>
            <a:off x="1326524" y="1471749"/>
            <a:ext cx="2021984" cy="49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26525" y="3405774"/>
            <a:ext cx="2021984" cy="49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Equity (industrial)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26525" y="2116424"/>
            <a:ext cx="2021984" cy="49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Royalty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26525" y="2761099"/>
            <a:ext cx="2021984" cy="49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Deferred Debt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24377" y="5339798"/>
            <a:ext cx="2021984" cy="49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Grant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13219" y="1471748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Monthly or Yearly Fixed Fee</a:t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Spaces and utilities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002002" y="1471749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High Competition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Ability to pay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13219" y="3401513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T0 = 0; T1 = €</a:t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5-10% equity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% revenues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002002" y="3401514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Very Long term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Not sustainable at start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13219" y="2115003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Yearly</a:t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 of turnover increase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002002" y="2115004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Very limited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accountability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13219" y="2758258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Within 10 years</a:t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Fixed amount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002002" y="2758259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Cash flow issues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/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@ incubator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913219" y="5331279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 Based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002002" y="5331280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Cannot last forever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324377" y="4050449"/>
            <a:ext cx="2021984" cy="49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Equity (financial)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911071" y="4044768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2-3+ years</a:t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Exit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999854" y="4044769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Too risky for Int. Investors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DD very expensive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322229" y="4695124"/>
            <a:ext cx="2021984" cy="49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Success fee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908923" y="4688023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Once off from investors</a:t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Fixed fee Vs Investment %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997706" y="4688024"/>
            <a:ext cx="2459678" cy="49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Too risky for Int. Investors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DD very </a:t>
            </a:r>
            <a:r>
              <a:rPr lang="en-US" sz="1400" b="1" dirty="0" smtClean="0">
                <a:solidFill>
                  <a:srgbClr val="FF0000"/>
                </a:solidFill>
              </a:rPr>
              <a:t>expensive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 rot="16200000">
            <a:off x="-451271" y="2436631"/>
            <a:ext cx="2424100" cy="4943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Incubatees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 rot="16200000">
            <a:off x="191983" y="4366395"/>
            <a:ext cx="1137591" cy="4943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Investors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189835" y="5355930"/>
            <a:ext cx="1137591" cy="4943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Donors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189835" y="1275008"/>
            <a:ext cx="9507957" cy="2692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189834" y="3967494"/>
            <a:ext cx="9507957" cy="12844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189835" y="5251900"/>
            <a:ext cx="9507957" cy="711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7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Looking for Sustainability</a:t>
            </a:r>
            <a:endParaRPr lang="en-US" b="1" dirty="0"/>
          </a:p>
        </p:txBody>
      </p:sp>
      <p:sp>
        <p:nvSpPr>
          <p:cNvPr id="4" name="Ovale 3"/>
          <p:cNvSpPr/>
          <p:nvPr/>
        </p:nvSpPr>
        <p:spPr>
          <a:xfrm>
            <a:off x="1298852" y="1471177"/>
            <a:ext cx="1429554" cy="127500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revenues from incubatees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945493" y="1314133"/>
            <a:ext cx="1429554" cy="127500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High performing incubatees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5665385" y="2502684"/>
            <a:ext cx="1429554" cy="12750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Strong Brand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5949155" y="4636555"/>
            <a:ext cx="1429554" cy="12750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for other businesses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7778265" y="4637579"/>
            <a:ext cx="1429554" cy="12750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Consultancy with PA bodies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200257" y="1503660"/>
            <a:ext cx="2086212" cy="92333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none" lIns="108000" tIns="108000" rIns="108000" bIns="108000" anchor="ctr">
            <a:noAutofit/>
          </a:bodyPr>
          <a:lstStyle/>
          <a:p>
            <a:pPr algn="r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Internationalization</a:t>
            </a:r>
          </a:p>
          <a:p>
            <a:pPr algn="r"/>
            <a:r>
              <a:rPr lang="en-US" b="1" i="1" dirty="0" smtClean="0">
                <a:solidFill>
                  <a:srgbClr val="00B050"/>
                </a:solidFill>
              </a:rPr>
              <a:t>Related Services</a:t>
            </a:r>
          </a:p>
          <a:p>
            <a:pPr algn="r"/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Grants</a:t>
            </a:r>
          </a:p>
        </p:txBody>
      </p:sp>
      <p:cxnSp>
        <p:nvCxnSpPr>
          <p:cNvPr id="11" name="Connettore 2 10"/>
          <p:cNvCxnSpPr>
            <a:stCxn id="4" idx="6"/>
            <a:endCxn id="5" idx="2"/>
          </p:cNvCxnSpPr>
          <p:nvPr/>
        </p:nvCxnSpPr>
        <p:spPr>
          <a:xfrm flipV="1">
            <a:off x="2728406" y="1951637"/>
            <a:ext cx="1217087" cy="157044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5" idx="4"/>
            <a:endCxn id="6" idx="2"/>
          </p:cNvCxnSpPr>
          <p:nvPr/>
        </p:nvCxnSpPr>
        <p:spPr>
          <a:xfrm>
            <a:off x="4660270" y="2589140"/>
            <a:ext cx="1005115" cy="551048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6" idx="4"/>
            <a:endCxn id="7" idx="1"/>
          </p:cNvCxnSpPr>
          <p:nvPr/>
        </p:nvCxnSpPr>
        <p:spPr>
          <a:xfrm flipH="1">
            <a:off x="6158508" y="3777691"/>
            <a:ext cx="221654" cy="1045584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6" idx="4"/>
            <a:endCxn id="8" idx="1"/>
          </p:cNvCxnSpPr>
          <p:nvPr/>
        </p:nvCxnSpPr>
        <p:spPr>
          <a:xfrm>
            <a:off x="6380162" y="3777691"/>
            <a:ext cx="1607456" cy="1046608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3718547" y="3378646"/>
            <a:ext cx="1429554" cy="12750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Good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Social Impact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>
            <a:off x="1590541" y="2889060"/>
            <a:ext cx="1429554" cy="12750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Good economic results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Connettore 2 28"/>
          <p:cNvCxnSpPr>
            <a:stCxn id="5" idx="4"/>
            <a:endCxn id="27" idx="0"/>
          </p:cNvCxnSpPr>
          <p:nvPr/>
        </p:nvCxnSpPr>
        <p:spPr>
          <a:xfrm flipH="1">
            <a:off x="4433324" y="2589140"/>
            <a:ext cx="226946" cy="789506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5" idx="4"/>
            <a:endCxn id="28" idx="7"/>
          </p:cNvCxnSpPr>
          <p:nvPr/>
        </p:nvCxnSpPr>
        <p:spPr>
          <a:xfrm flipH="1">
            <a:off x="2810742" y="2589140"/>
            <a:ext cx="1849528" cy="48664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4307658" y="4658591"/>
            <a:ext cx="1429554" cy="1275007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Dev. Coop.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Projects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7" name="Connettore 2 36"/>
          <p:cNvCxnSpPr>
            <a:stCxn id="27" idx="4"/>
            <a:endCxn id="36" idx="1"/>
          </p:cNvCxnSpPr>
          <p:nvPr/>
        </p:nvCxnSpPr>
        <p:spPr>
          <a:xfrm>
            <a:off x="4433324" y="4653653"/>
            <a:ext cx="83687" cy="191658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e 40"/>
          <p:cNvSpPr/>
          <p:nvPr/>
        </p:nvSpPr>
        <p:spPr>
          <a:xfrm>
            <a:off x="2439686" y="4653653"/>
            <a:ext cx="1429554" cy="12750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Export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success fee</a:t>
            </a:r>
          </a:p>
        </p:txBody>
      </p:sp>
      <p:sp>
        <p:nvSpPr>
          <p:cNvPr id="43" name="Ovale 42"/>
          <p:cNvSpPr/>
          <p:nvPr/>
        </p:nvSpPr>
        <p:spPr>
          <a:xfrm>
            <a:off x="160987" y="3998206"/>
            <a:ext cx="1429554" cy="127500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Links with Italy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4" name="Connettore 2 43"/>
          <p:cNvCxnSpPr>
            <a:stCxn id="43" idx="6"/>
            <a:endCxn id="41" idx="1"/>
          </p:cNvCxnSpPr>
          <p:nvPr/>
        </p:nvCxnSpPr>
        <p:spPr>
          <a:xfrm>
            <a:off x="1590541" y="4635710"/>
            <a:ext cx="1058498" cy="20466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28" idx="4"/>
            <a:endCxn id="41" idx="1"/>
          </p:cNvCxnSpPr>
          <p:nvPr/>
        </p:nvCxnSpPr>
        <p:spPr>
          <a:xfrm>
            <a:off x="2305318" y="4164067"/>
            <a:ext cx="343721" cy="676306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7829277" y="2880197"/>
            <a:ext cx="1429554" cy="127500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Big Four and MBA integration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Connettore 2 56"/>
          <p:cNvCxnSpPr>
            <a:stCxn id="56" idx="2"/>
            <a:endCxn id="6" idx="6"/>
          </p:cNvCxnSpPr>
          <p:nvPr/>
        </p:nvCxnSpPr>
        <p:spPr>
          <a:xfrm flipH="1" flipV="1">
            <a:off x="7094939" y="3140188"/>
            <a:ext cx="734338" cy="37751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>
            <a:stCxn id="56" idx="4"/>
            <a:endCxn id="8" idx="0"/>
          </p:cNvCxnSpPr>
          <p:nvPr/>
        </p:nvCxnSpPr>
        <p:spPr>
          <a:xfrm flipH="1">
            <a:off x="8493042" y="4155204"/>
            <a:ext cx="51012" cy="48237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Sweetunda</a:t>
            </a:r>
            <a:endParaRPr lang="it-IT" b="1" dirty="0"/>
          </a:p>
        </p:txBody>
      </p:sp>
      <p:pic>
        <p:nvPicPr>
          <p:cNvPr id="4" name="Picture 9" descr="IthangaManTastesSweetund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9" b="14500"/>
          <a:stretch>
            <a:fillRect/>
          </a:stretch>
        </p:blipFill>
        <p:spPr bwMode="auto">
          <a:xfrm>
            <a:off x="132464" y="1395532"/>
            <a:ext cx="91440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704" y="5229200"/>
            <a:ext cx="9119760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 smtClean="0">
                <a:latin typeface="+mn-lt"/>
              </a:rPr>
              <a:t>Natural goodness from Kenyan farmers</a:t>
            </a:r>
            <a:endParaRPr lang="en-US" sz="2800" dirty="0">
              <a:latin typeface="+mn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079492"/>
            <a:ext cx="10985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Alive and Kicking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576A490-213A-094F-9F1E-40C25C4A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3" y="1659769"/>
            <a:ext cx="6038124" cy="402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1" y="1685511"/>
            <a:ext cx="1373117" cy="13731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6838122" y="1659769"/>
            <a:ext cx="30678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We make durable sport balls in  Kenya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We print them with messages.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We play.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We educate about health.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31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0" hangingPunct="0">
              <a:buNone/>
            </a:pPr>
            <a:r>
              <a:rPr lang="en-US" sz="4800" b="1" dirty="0" smtClean="0">
                <a:latin typeface="Georgia" pitchFamily="18" charset="0"/>
              </a:rPr>
              <a:t>Thank You!</a:t>
            </a:r>
          </a:p>
          <a:p>
            <a:pPr marL="0" indent="0" algn="ctr" eaLnBrk="0" hangingPunct="0">
              <a:buNone/>
            </a:pPr>
            <a:endParaRPr lang="en-US" sz="1800" b="1" dirty="0">
              <a:latin typeface="Georgia" pitchFamily="18" charset="0"/>
            </a:endParaRPr>
          </a:p>
          <a:p>
            <a:pPr marL="0" indent="0" algn="ctr" eaLnBrk="0" hangingPunct="0">
              <a:buNone/>
            </a:pPr>
            <a:endParaRPr lang="en-US" sz="1800" b="1" dirty="0" smtClean="0">
              <a:latin typeface="Georgia" pitchFamily="18" charset="0"/>
            </a:endParaRPr>
          </a:p>
          <a:p>
            <a:pPr marL="0" indent="0" algn="ctr" eaLnBrk="0" hangingPunct="0">
              <a:buNone/>
            </a:pPr>
            <a:r>
              <a:rPr lang="en-US" sz="1800" b="1" dirty="0" smtClean="0">
                <a:latin typeface="Georgia" pitchFamily="18" charset="0"/>
              </a:rPr>
              <a:t>Fabio </a:t>
            </a:r>
            <a:r>
              <a:rPr lang="en-US" sz="1800" b="1" dirty="0" err="1" smtClean="0">
                <a:latin typeface="Georgia" pitchFamily="18" charset="0"/>
              </a:rPr>
              <a:t>Petroni</a:t>
            </a:r>
            <a:endParaRPr lang="en-US" sz="1800" b="1" dirty="0">
              <a:latin typeface="Georgia" pitchFamily="18" charset="0"/>
            </a:endParaRPr>
          </a:p>
          <a:p>
            <a:pPr marL="0" indent="0" algn="ctr" eaLnBrk="0" hangingPunct="0">
              <a:buNone/>
            </a:pPr>
            <a:r>
              <a:rPr lang="en-US" sz="1800" b="1" dirty="0" smtClean="0">
                <a:latin typeface="Georgia" pitchFamily="18" charset="0"/>
              </a:rPr>
              <a:t>Director </a:t>
            </a:r>
            <a:r>
              <a:rPr lang="en-US" sz="1800" b="1" dirty="0">
                <a:latin typeface="Georgia" pitchFamily="18" charset="0"/>
              </a:rPr>
              <a:t>of </a:t>
            </a:r>
            <a:r>
              <a:rPr lang="en-US" sz="1800" b="1" dirty="0" err="1" smtClean="0">
                <a:latin typeface="Georgia" pitchFamily="18" charset="0"/>
              </a:rPr>
              <a:t>Programmes</a:t>
            </a:r>
            <a:endParaRPr lang="en-US" sz="1800" b="1" dirty="0" smtClean="0">
              <a:latin typeface="Georgia" pitchFamily="18" charset="0"/>
            </a:endParaRPr>
          </a:p>
          <a:p>
            <a:pPr marL="0" indent="0" algn="ctr" eaLnBrk="0" hangingPunct="0">
              <a:buNone/>
            </a:pPr>
            <a:r>
              <a:rPr lang="en-US" sz="1800" b="1" dirty="0" smtClean="0">
                <a:latin typeface="Georgia" pitchFamily="18" charset="0"/>
              </a:rPr>
              <a:t>+39 392 07 01 530</a:t>
            </a:r>
            <a:endParaRPr lang="en-US" sz="1800" b="1" dirty="0">
              <a:latin typeface="Georgia" pitchFamily="18" charset="0"/>
            </a:endParaRPr>
          </a:p>
          <a:p>
            <a:pPr marL="0" indent="0" algn="ctr" eaLnBrk="0" hangingPunct="0">
              <a:buNone/>
            </a:pPr>
            <a:r>
              <a:rPr lang="en-US" sz="1800" b="1" dirty="0">
                <a:solidFill>
                  <a:srgbClr val="00A160"/>
                </a:solidFill>
                <a:latin typeface="Georgia" pitchFamily="18" charset="0"/>
                <a:hlinkClick r:id="rId3"/>
              </a:rPr>
              <a:t>fabio.petroni@unicatt.it</a:t>
            </a:r>
            <a:r>
              <a:rPr lang="en-US" sz="1800" b="1" dirty="0">
                <a:solidFill>
                  <a:srgbClr val="00A160"/>
                </a:solidFill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557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8303" y="4056845"/>
            <a:ext cx="8606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/>
              <a:t>The Sustainability of an Incubator: The Experience of the E4Impact Foundation in Africa</a:t>
            </a:r>
          </a:p>
          <a:p>
            <a:pPr algn="ctr"/>
            <a:r>
              <a:rPr lang="en-US" sz="1200" b="1" cap="small" dirty="0" smtClean="0"/>
              <a:t>Fabio </a:t>
            </a:r>
            <a:r>
              <a:rPr lang="en-US" sz="1200" b="1" cap="small" dirty="0" err="1" smtClean="0"/>
              <a:t>Petroni</a:t>
            </a:r>
            <a:r>
              <a:rPr lang="en-US" sz="1200" b="1" cap="small" dirty="0" smtClean="0"/>
              <a:t>, Director of Programs</a:t>
            </a:r>
            <a:br>
              <a:rPr lang="en-US" sz="1200" b="1" cap="small" dirty="0" smtClean="0"/>
            </a:br>
            <a:r>
              <a:rPr lang="en-US" sz="1200" b="1" cap="small" dirty="0" smtClean="0"/>
              <a:t>E4Impact Foundation – Catholic University of Sacred Heart</a:t>
            </a:r>
            <a:endParaRPr lang="en-US" sz="1200" b="1" dirty="0" smtClean="0"/>
          </a:p>
          <a:p>
            <a:pPr algn="ctr"/>
            <a:endParaRPr lang="en-US" sz="1200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E4Impact Foundation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4601" y="1388119"/>
            <a:ext cx="8682949" cy="1356883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wrap="square" lIns="108000" tIns="108000" rIns="108000" bIns="108000" anchor="t" anchorCtr="0">
            <a:spAutoFit/>
          </a:bodyPr>
          <a:lstStyle/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ea typeface="Calibri"/>
                <a:cs typeface="Times New Roman"/>
              </a:rPr>
              <a:t>The E4Impact project was launched in 2010 by </a:t>
            </a:r>
            <a:r>
              <a:rPr lang="en-GB" sz="1600" b="1" dirty="0" smtClean="0">
                <a:ea typeface="Calibri"/>
                <a:cs typeface="Times New Roman"/>
              </a:rPr>
              <a:t>ALTIS</a:t>
            </a:r>
            <a:r>
              <a:rPr lang="en-GB" sz="1600" dirty="0" smtClean="0">
                <a:ea typeface="Calibri"/>
                <a:cs typeface="Times New Roman"/>
              </a:rPr>
              <a:t>, the Graduate School Business and Society of </a:t>
            </a:r>
            <a:r>
              <a:rPr lang="en-GB" sz="1600" b="1" dirty="0">
                <a:solidFill>
                  <a:srgbClr val="000000"/>
                </a:solidFill>
                <a:ea typeface="Calibri"/>
                <a:cs typeface="Times New Roman"/>
              </a:rPr>
              <a:t>Università Cattolica del Sacro Cuore (UCSC) </a:t>
            </a:r>
            <a:r>
              <a:rPr lang="en-GB" sz="1600" dirty="0">
                <a:solidFill>
                  <a:srgbClr val="000000"/>
                </a:solidFill>
                <a:ea typeface="Calibri"/>
                <a:cs typeface="Times New Roman"/>
              </a:rPr>
              <a:t>of </a:t>
            </a:r>
            <a:r>
              <a:rPr lang="en-GB" sz="1600" dirty="0" smtClean="0">
                <a:solidFill>
                  <a:srgbClr val="000000"/>
                </a:solidFill>
                <a:ea typeface="Calibri"/>
                <a:cs typeface="Times New Roman"/>
              </a:rPr>
              <a:t>Milan, </a:t>
            </a:r>
            <a:r>
              <a:rPr lang="en-GB" sz="1600" dirty="0">
                <a:ea typeface="Calibri"/>
                <a:cs typeface="Times New Roman"/>
              </a:rPr>
              <a:t>the largest private University in Europe</a:t>
            </a:r>
            <a:r>
              <a:rPr lang="en-GB" sz="1600" dirty="0" smtClean="0">
                <a:ea typeface="Calibri"/>
                <a:cs typeface="Times New Roman"/>
              </a:rPr>
              <a:t>.</a:t>
            </a:r>
          </a:p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ea typeface="Calibri"/>
                <a:cs typeface="Times New Roman"/>
              </a:rPr>
              <a:t>In 2015, the project originated a Foundation as </a:t>
            </a:r>
            <a:r>
              <a:rPr lang="en-GB" sz="1600" b="1" dirty="0" smtClean="0">
                <a:ea typeface="Calibri"/>
                <a:cs typeface="Times New Roman"/>
              </a:rPr>
              <a:t>a spin off of Università Cattolica del Sacro Cuore</a:t>
            </a:r>
            <a:r>
              <a:rPr lang="en-GB" sz="1600" dirty="0" smtClean="0">
                <a:ea typeface="Calibri"/>
                <a:cs typeface="Times New Roman"/>
              </a:rPr>
              <a:t>, thanks to the involvement of some of the most important Italian companies.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7" y="3851427"/>
            <a:ext cx="1946878" cy="6608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54" y="2808998"/>
            <a:ext cx="1766346" cy="6437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84" y="3717203"/>
            <a:ext cx="780817" cy="9293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75" y="2918851"/>
            <a:ext cx="889728" cy="930542"/>
          </a:xfrm>
          <a:prstGeom prst="rect">
            <a:avLst/>
          </a:prstGeom>
        </p:spPr>
      </p:pic>
      <p:pic>
        <p:nvPicPr>
          <p:cNvPr id="9" name="Picture 2" descr="Risultati immagini per lisa spa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28" y="3924203"/>
            <a:ext cx="947375" cy="6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isultati immagini per intesa san paol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41571" r="2462" b="36107"/>
          <a:stretch/>
        </p:blipFill>
        <p:spPr bwMode="auto">
          <a:xfrm>
            <a:off x="705173" y="5052497"/>
            <a:ext cx="3047119" cy="4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isultati immagini per gefi sit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6" t="60885" r="2587" b="12192"/>
          <a:stretch/>
        </p:blipFill>
        <p:spPr bwMode="auto">
          <a:xfrm>
            <a:off x="4068651" y="5093941"/>
            <a:ext cx="1587152" cy="4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03048" y="2911264"/>
            <a:ext cx="3240360" cy="2771766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72000" tIns="72000" rIns="72000" bIns="72000" anchor="t" anchorCtr="0">
            <a:spAutoFit/>
          </a:bodyPr>
          <a:lstStyle/>
          <a:p>
            <a:pPr marL="0" lvl="1">
              <a:spcAft>
                <a:spcPts val="200"/>
              </a:spcAft>
            </a:pPr>
            <a:r>
              <a:rPr lang="en-GB" sz="1400" dirty="0" smtClean="0">
                <a:ea typeface="Calibri"/>
                <a:cs typeface="Times New Roman"/>
              </a:rPr>
              <a:t>Board Members: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Letizia Moratti (President)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Franco Anelli (Vice-President)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Diana Bracco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Gaetano Castellini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Gian Maria Gros Pietro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Mario Molteni (CEO)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Andrea Perrone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Alberto Piatti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Pietro Salini</a:t>
            </a:r>
          </a:p>
          <a:p>
            <a:pPr marL="263525" lvl="2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Calibri"/>
                <a:cs typeface="Times New Roman"/>
              </a:rPr>
              <a:t>Giorgio Squinzi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16342" r="9080" b="19462"/>
          <a:stretch/>
        </p:blipFill>
        <p:spPr>
          <a:xfrm>
            <a:off x="656192" y="2918851"/>
            <a:ext cx="1611983" cy="6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E4Impact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6731" y="1445714"/>
            <a:ext cx="8350856" cy="4096094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wrap="square" lIns="108000" tIns="108000" rIns="108000" bIns="108000" anchor="t" anchorCtr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ea typeface="Calibri"/>
                <a:cs typeface="Times New Roman"/>
              </a:rPr>
              <a:t>The Foundation currently offers the MBA </a:t>
            </a:r>
            <a:r>
              <a:rPr lang="en-GB" dirty="0">
                <a:ea typeface="Calibri"/>
                <a:cs typeface="Times New Roman"/>
              </a:rPr>
              <a:t>in </a:t>
            </a:r>
            <a:r>
              <a:rPr lang="en-GB" dirty="0" smtClean="0">
                <a:ea typeface="Calibri"/>
                <a:cs typeface="Times New Roman"/>
              </a:rPr>
              <a:t>Impact Entrepreneurship</a:t>
            </a:r>
            <a:br>
              <a:rPr lang="en-GB" dirty="0" smtClean="0">
                <a:ea typeface="Calibri"/>
                <a:cs typeface="Times New Roman"/>
              </a:rPr>
            </a:br>
            <a:r>
              <a:rPr lang="en-GB" dirty="0" smtClean="0">
                <a:ea typeface="Calibri"/>
                <a:cs typeface="Times New Roman"/>
              </a:rPr>
              <a:t>in 9 </a:t>
            </a:r>
            <a:r>
              <a:rPr lang="en-GB" dirty="0">
                <a:ea typeface="Calibri"/>
                <a:cs typeface="Times New Roman"/>
              </a:rPr>
              <a:t>African countries: </a:t>
            </a:r>
            <a:r>
              <a:rPr lang="en-GB" b="1" dirty="0">
                <a:ea typeface="Calibri"/>
                <a:cs typeface="Times New Roman"/>
              </a:rPr>
              <a:t>Kenya</a:t>
            </a:r>
            <a:r>
              <a:rPr lang="en-GB" dirty="0">
                <a:ea typeface="Calibri"/>
                <a:cs typeface="Times New Roman"/>
              </a:rPr>
              <a:t> (2010), </a:t>
            </a:r>
            <a:r>
              <a:rPr lang="en-GB" b="1" dirty="0">
                <a:ea typeface="Calibri"/>
                <a:cs typeface="Times New Roman"/>
              </a:rPr>
              <a:t>Ghana</a:t>
            </a:r>
            <a:r>
              <a:rPr lang="en-GB" dirty="0">
                <a:ea typeface="Calibri"/>
                <a:cs typeface="Times New Roman"/>
              </a:rPr>
              <a:t> (2013), </a:t>
            </a:r>
            <a:r>
              <a:rPr lang="en-GB" b="1" dirty="0">
                <a:ea typeface="Calibri"/>
                <a:cs typeface="Times New Roman"/>
              </a:rPr>
              <a:t>Sierra Leon </a:t>
            </a:r>
            <a:r>
              <a:rPr lang="en-GB" dirty="0">
                <a:ea typeface="Calibri"/>
                <a:cs typeface="Times New Roman"/>
              </a:rPr>
              <a:t>(2014</a:t>
            </a:r>
            <a:r>
              <a:rPr lang="en-GB" dirty="0" smtClean="0">
                <a:ea typeface="Calibri"/>
                <a:cs typeface="Times New Roman"/>
              </a:rPr>
              <a:t>),</a:t>
            </a:r>
            <a:br>
              <a:rPr lang="en-GB" dirty="0" smtClean="0">
                <a:ea typeface="Calibri"/>
                <a:cs typeface="Times New Roman"/>
              </a:rPr>
            </a:br>
            <a:r>
              <a:rPr lang="en-GB" b="1" dirty="0" smtClean="0">
                <a:ea typeface="Calibri"/>
                <a:cs typeface="Times New Roman"/>
              </a:rPr>
              <a:t>Uganda</a:t>
            </a:r>
            <a:r>
              <a:rPr lang="en-GB" dirty="0" smtClean="0">
                <a:ea typeface="Calibri"/>
                <a:cs typeface="Times New Roman"/>
              </a:rPr>
              <a:t> </a:t>
            </a:r>
            <a:r>
              <a:rPr lang="en-GB" dirty="0">
                <a:ea typeface="Calibri"/>
                <a:cs typeface="Times New Roman"/>
              </a:rPr>
              <a:t>and </a:t>
            </a:r>
            <a:r>
              <a:rPr lang="en-GB" b="1" dirty="0">
                <a:ea typeface="Calibri"/>
                <a:cs typeface="Times New Roman"/>
              </a:rPr>
              <a:t>Ivory Coast </a:t>
            </a:r>
            <a:r>
              <a:rPr lang="en-GB" dirty="0">
                <a:ea typeface="Calibri"/>
                <a:cs typeface="Times New Roman"/>
              </a:rPr>
              <a:t>(2015), </a:t>
            </a:r>
            <a:r>
              <a:rPr lang="en-GB" b="1" dirty="0">
                <a:ea typeface="Calibri"/>
                <a:cs typeface="Times New Roman"/>
              </a:rPr>
              <a:t>Senegal</a:t>
            </a:r>
            <a:r>
              <a:rPr lang="en-GB" dirty="0">
                <a:ea typeface="Calibri"/>
                <a:cs typeface="Times New Roman"/>
              </a:rPr>
              <a:t> (2016), </a:t>
            </a:r>
            <a:r>
              <a:rPr lang="en-GB" b="1" dirty="0">
                <a:ea typeface="Calibri"/>
                <a:cs typeface="Times New Roman"/>
              </a:rPr>
              <a:t>Ethiopia</a:t>
            </a:r>
            <a:r>
              <a:rPr lang="en-GB" dirty="0">
                <a:ea typeface="Calibri"/>
                <a:cs typeface="Times New Roman"/>
              </a:rPr>
              <a:t> (2017</a:t>
            </a:r>
            <a:r>
              <a:rPr lang="en-GB" dirty="0" smtClean="0">
                <a:ea typeface="Calibri"/>
                <a:cs typeface="Times New Roman"/>
              </a:rPr>
              <a:t>), </a:t>
            </a:r>
            <a:br>
              <a:rPr lang="en-GB" dirty="0" smtClean="0">
                <a:ea typeface="Calibri"/>
                <a:cs typeface="Times New Roman"/>
              </a:rPr>
            </a:br>
            <a:r>
              <a:rPr lang="en-GB" b="1" dirty="0" smtClean="0">
                <a:ea typeface="Calibri"/>
                <a:cs typeface="Times New Roman"/>
              </a:rPr>
              <a:t>Sudan</a:t>
            </a:r>
            <a:r>
              <a:rPr lang="en-GB" dirty="0" smtClean="0">
                <a:ea typeface="Calibri"/>
                <a:cs typeface="Times New Roman"/>
              </a:rPr>
              <a:t> (2018), </a:t>
            </a:r>
            <a:r>
              <a:rPr lang="en-GB" b="1" dirty="0" smtClean="0">
                <a:ea typeface="Calibri"/>
                <a:cs typeface="Times New Roman"/>
              </a:rPr>
              <a:t>Zimbabwe </a:t>
            </a:r>
            <a:r>
              <a:rPr lang="en-GB" dirty="0" smtClean="0">
                <a:ea typeface="Calibri"/>
                <a:cs typeface="Times New Roman"/>
              </a:rPr>
              <a:t>(2019).</a:t>
            </a:r>
          </a:p>
          <a:p>
            <a:pPr marL="0" lvl="1"/>
            <a:endParaRPr lang="en-GB" dirty="0" smtClean="0">
              <a:ea typeface="Calibri"/>
              <a:cs typeface="Times New Roman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ea typeface="Calibri"/>
                <a:cs typeface="Times New Roman"/>
              </a:rPr>
              <a:t>In </a:t>
            </a:r>
            <a:r>
              <a:rPr lang="en-GB" dirty="0" smtClean="0">
                <a:ea typeface="Calibri"/>
                <a:cs typeface="Times New Roman"/>
              </a:rPr>
              <a:t>2019 </a:t>
            </a:r>
            <a:r>
              <a:rPr lang="en-GB" dirty="0" smtClean="0">
                <a:ea typeface="Calibri"/>
                <a:cs typeface="Times New Roman"/>
              </a:rPr>
              <a:t>the program is expected </a:t>
            </a:r>
            <a:br>
              <a:rPr lang="en-GB" dirty="0" smtClean="0">
                <a:ea typeface="Calibri"/>
                <a:cs typeface="Times New Roman"/>
              </a:rPr>
            </a:br>
            <a:r>
              <a:rPr lang="en-GB" dirty="0" smtClean="0">
                <a:ea typeface="Calibri"/>
                <a:cs typeface="Times New Roman"/>
              </a:rPr>
              <a:t>to start in </a:t>
            </a:r>
            <a:r>
              <a:rPr lang="en-GB" dirty="0" smtClean="0">
                <a:ea typeface="Calibri"/>
                <a:cs typeface="Times New Roman"/>
              </a:rPr>
              <a:t>2 </a:t>
            </a:r>
            <a:r>
              <a:rPr lang="en-GB" dirty="0" smtClean="0">
                <a:ea typeface="Calibri"/>
                <a:cs typeface="Times New Roman"/>
              </a:rPr>
              <a:t>new countries: </a:t>
            </a:r>
            <a:r>
              <a:rPr lang="en-GB" b="1" dirty="0" smtClean="0">
                <a:ea typeface="Calibri"/>
                <a:cs typeface="Times New Roman"/>
              </a:rPr>
              <a:t>Gabon</a:t>
            </a:r>
            <a:r>
              <a:rPr lang="en-GB" dirty="0" smtClean="0">
                <a:ea typeface="Calibri"/>
                <a:cs typeface="Times New Roman"/>
              </a:rPr>
              <a:t> and </a:t>
            </a:r>
            <a:r>
              <a:rPr lang="en-GB" b="1" dirty="0" smtClean="0">
                <a:ea typeface="Calibri"/>
                <a:cs typeface="Times New Roman"/>
              </a:rPr>
              <a:t>Rwanda</a:t>
            </a:r>
            <a:r>
              <a:rPr lang="en-GB" dirty="0" smtClean="0">
                <a:ea typeface="Calibri"/>
                <a:cs typeface="Times New Roman"/>
              </a:rPr>
              <a:t>.</a:t>
            </a:r>
          </a:p>
          <a:p>
            <a:pPr marL="0" lvl="1"/>
            <a:endParaRPr lang="en-GB" b="1" dirty="0" smtClean="0">
              <a:ea typeface="Calibri"/>
              <a:cs typeface="Times New Roman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ea typeface="Calibri"/>
                <a:cs typeface="Times New Roman"/>
              </a:rPr>
              <a:t>The goal is to reach: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GB" dirty="0" smtClean="0">
                <a:ea typeface="Calibri"/>
                <a:cs typeface="Times New Roman"/>
              </a:rPr>
              <a:t>At </a:t>
            </a:r>
            <a:r>
              <a:rPr lang="en-GB" dirty="0">
                <a:ea typeface="Calibri"/>
                <a:cs typeface="Times New Roman"/>
              </a:rPr>
              <a:t>least </a:t>
            </a:r>
            <a:r>
              <a:rPr lang="en-GB" b="1" dirty="0">
                <a:ea typeface="Calibri"/>
                <a:cs typeface="Times New Roman"/>
              </a:rPr>
              <a:t>15 African countries </a:t>
            </a:r>
            <a:r>
              <a:rPr lang="en-GB" dirty="0">
                <a:ea typeface="Calibri"/>
                <a:cs typeface="Times New Roman"/>
              </a:rPr>
              <a:t>by 2020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GB" dirty="0">
                <a:ea typeface="Calibri"/>
                <a:cs typeface="Times New Roman"/>
              </a:rPr>
              <a:t>Different </a:t>
            </a:r>
            <a:r>
              <a:rPr lang="en-GB" b="1" dirty="0" smtClean="0">
                <a:ea typeface="Calibri"/>
                <a:cs typeface="Times New Roman"/>
              </a:rPr>
              <a:t>Regions</a:t>
            </a:r>
            <a:r>
              <a:rPr lang="en-GB" dirty="0" smtClean="0">
                <a:ea typeface="Calibri"/>
                <a:cs typeface="Times New Roman"/>
              </a:rPr>
              <a:t> in the same country</a:t>
            </a:r>
          </a:p>
          <a:p>
            <a:pPr marL="457200" lvl="2"/>
            <a:endParaRPr lang="en-GB" dirty="0" smtClean="0">
              <a:ea typeface="Calibri"/>
              <a:cs typeface="Times New Roman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ea typeface="Calibri"/>
                <a:cs typeface="Times New Roman"/>
              </a:rPr>
              <a:t>E4Impact aims to establish the leading </a:t>
            </a:r>
            <a:r>
              <a:rPr lang="en-GB" b="1" dirty="0" smtClean="0">
                <a:ea typeface="Calibri"/>
                <a:cs typeface="Times New Roman"/>
              </a:rPr>
              <a:t>African University</a:t>
            </a:r>
            <a:br>
              <a:rPr lang="en-GB" b="1" dirty="0" smtClean="0">
                <a:ea typeface="Calibri"/>
                <a:cs typeface="Times New Roman"/>
              </a:rPr>
            </a:br>
            <a:r>
              <a:rPr lang="en-GB" b="1" dirty="0" smtClean="0">
                <a:ea typeface="Calibri"/>
                <a:cs typeface="Times New Roman"/>
              </a:rPr>
              <a:t>Alliance </a:t>
            </a:r>
            <a:r>
              <a:rPr lang="en-GB" dirty="0" smtClean="0">
                <a:ea typeface="Calibri"/>
                <a:cs typeface="Times New Roman"/>
              </a:rPr>
              <a:t>for Impact Entrepreneurship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41" y="2548416"/>
            <a:ext cx="2835221" cy="32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Alliance </a:t>
            </a:r>
            <a:r>
              <a:rPr lang="en-US" b="1" dirty="0"/>
              <a:t>at </a:t>
            </a:r>
            <a:r>
              <a:rPr lang="en-US" b="1" dirty="0" smtClean="0"/>
              <a:t>present</a:t>
            </a:r>
            <a:endParaRPr lang="it-IT" b="1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1" y="1676379"/>
            <a:ext cx="1296170" cy="88894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30" y="1704390"/>
            <a:ext cx="846107" cy="86736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4"/>
          <a:stretch/>
        </p:blipFill>
        <p:spPr>
          <a:xfrm>
            <a:off x="868115" y="1676378"/>
            <a:ext cx="765633" cy="851665"/>
          </a:xfrm>
          <a:prstGeom prst="rect">
            <a:avLst/>
          </a:prstGeom>
        </p:spPr>
      </p:pic>
      <p:sp>
        <p:nvSpPr>
          <p:cNvPr id="26" name="Segnaposto contenuto 2"/>
          <p:cNvSpPr txBox="1">
            <a:spLocks/>
          </p:cNvSpPr>
          <p:nvPr/>
        </p:nvSpPr>
        <p:spPr>
          <a:xfrm>
            <a:off x="98198" y="2629434"/>
            <a:ext cx="2305465" cy="626701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Università Cattolica</a:t>
            </a:r>
            <a:b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del Sacro Cuore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Milan - Italy</a:t>
            </a: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2205828" y="2610612"/>
            <a:ext cx="1676610" cy="626701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Tangaza</a:t>
            </a:r>
            <a:b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University College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Nairobi - Kenya</a:t>
            </a:r>
          </a:p>
        </p:txBody>
      </p:sp>
      <p:sp>
        <p:nvSpPr>
          <p:cNvPr id="28" name="Segnaposto contenuto 2"/>
          <p:cNvSpPr txBox="1">
            <a:spLocks/>
          </p:cNvSpPr>
          <p:nvPr/>
        </p:nvSpPr>
        <p:spPr>
          <a:xfrm>
            <a:off x="3794132" y="2657117"/>
            <a:ext cx="1917386" cy="626701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Uganda Martyrs</a:t>
            </a:r>
            <a:b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University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Kampala - Uganda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r="32823"/>
          <a:stretch/>
        </p:blipFill>
        <p:spPr bwMode="auto">
          <a:xfrm>
            <a:off x="6162780" y="1678704"/>
            <a:ext cx="1107280" cy="8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egnaposto contenuto 2"/>
          <p:cNvSpPr txBox="1">
            <a:spLocks/>
          </p:cNvSpPr>
          <p:nvPr/>
        </p:nvSpPr>
        <p:spPr>
          <a:xfrm>
            <a:off x="5692383" y="2694449"/>
            <a:ext cx="2008615" cy="626701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Catholic University</a:t>
            </a:r>
            <a:b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of Zimbabwe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Harare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35" y="3820291"/>
            <a:ext cx="889718" cy="765571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7"/>
          <a:stretch/>
        </p:blipFill>
        <p:spPr>
          <a:xfrm>
            <a:off x="428995" y="3624185"/>
            <a:ext cx="1751443" cy="942637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9" y="3854177"/>
            <a:ext cx="661939" cy="661939"/>
          </a:xfrm>
          <a:prstGeom prst="rect">
            <a:avLst/>
          </a:prstGeom>
        </p:spPr>
      </p:pic>
      <p:sp>
        <p:nvSpPr>
          <p:cNvPr id="34" name="Segnaposto contenuto 2"/>
          <p:cNvSpPr txBox="1">
            <a:spLocks/>
          </p:cNvSpPr>
          <p:nvPr/>
        </p:nvSpPr>
        <p:spPr>
          <a:xfrm>
            <a:off x="151985" y="4674286"/>
            <a:ext cx="2465824" cy="442035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St Mary’s  University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Addis Ababa - Ethiopia</a:t>
            </a:r>
          </a:p>
        </p:txBody>
      </p:sp>
      <p:sp>
        <p:nvSpPr>
          <p:cNvPr id="35" name="Segnaposto contenuto 2"/>
          <p:cNvSpPr txBox="1">
            <a:spLocks/>
          </p:cNvSpPr>
          <p:nvPr/>
        </p:nvSpPr>
        <p:spPr>
          <a:xfrm>
            <a:off x="2421914" y="4674286"/>
            <a:ext cx="1719780" cy="44203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SN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CERAP</a:t>
            </a:r>
            <a:r>
              <a:rPr lang="fr-SN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fr-SN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fr-SN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Abidjan – Côte d’Ivoire</a:t>
            </a:r>
            <a:endParaRPr lang="fr-SN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Segnaposto contenuto 2"/>
          <p:cNvSpPr txBox="1">
            <a:spLocks/>
          </p:cNvSpPr>
          <p:nvPr/>
        </p:nvSpPr>
        <p:spPr>
          <a:xfrm>
            <a:off x="4211503" y="4653319"/>
            <a:ext cx="1529849" cy="44203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SN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ISM</a:t>
            </a:r>
            <a:r>
              <a:rPr lang="fr-SN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fr-SN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fr-SN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Dakar - </a:t>
            </a:r>
            <a:r>
              <a:rPr lang="fr-SN" sz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Senegal</a:t>
            </a:r>
            <a:endParaRPr lang="fr-SN" sz="1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37" y="1669472"/>
            <a:ext cx="1302568" cy="894430"/>
          </a:xfrm>
          <a:prstGeom prst="rect">
            <a:avLst/>
          </a:prstGeom>
        </p:spPr>
      </p:pic>
      <p:sp>
        <p:nvSpPr>
          <p:cNvPr id="38" name="Segnaposto contenuto 2"/>
          <p:cNvSpPr txBox="1">
            <a:spLocks/>
          </p:cNvSpPr>
          <p:nvPr/>
        </p:nvSpPr>
        <p:spPr>
          <a:xfrm>
            <a:off x="7700998" y="2709925"/>
            <a:ext cx="2102762" cy="44203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University of Makeni</a:t>
            </a:r>
            <a: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Makeni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Sierra Leone</a:t>
            </a:r>
            <a:endParaRPr lang="en-US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42" y="3902049"/>
            <a:ext cx="1219346" cy="386908"/>
          </a:xfrm>
          <a:prstGeom prst="rect">
            <a:avLst/>
          </a:prstGeom>
        </p:spPr>
      </p:pic>
      <p:sp>
        <p:nvSpPr>
          <p:cNvPr id="40" name="Segnaposto contenuto 2"/>
          <p:cNvSpPr txBox="1">
            <a:spLocks/>
          </p:cNvSpPr>
          <p:nvPr/>
        </p:nvSpPr>
        <p:spPr>
          <a:xfrm>
            <a:off x="5659263" y="4560985"/>
            <a:ext cx="1817304" cy="626701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University of</a:t>
            </a:r>
            <a:b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Professional Studies</a:t>
            </a:r>
            <a:r>
              <a:rPr lang="en-US" sz="12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Accra - 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Ghana</a:t>
            </a: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3478" r="10323" b="15470"/>
          <a:stretch/>
        </p:blipFill>
        <p:spPr>
          <a:xfrm>
            <a:off x="7935057" y="3820291"/>
            <a:ext cx="1517862" cy="484424"/>
          </a:xfrm>
          <a:prstGeom prst="rect">
            <a:avLst/>
          </a:prstGeom>
        </p:spPr>
      </p:pic>
      <p:sp>
        <p:nvSpPr>
          <p:cNvPr id="42" name="Segnaposto contenuto 2"/>
          <p:cNvSpPr txBox="1">
            <a:spLocks/>
          </p:cNvSpPr>
          <p:nvPr/>
        </p:nvSpPr>
        <p:spPr>
          <a:xfrm>
            <a:off x="7700998" y="4559292"/>
            <a:ext cx="2172861" cy="626701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2277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4553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6830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910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1138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3659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5936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8212" indent="0" algn="ctr" defTabSz="8845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University of Medical Sciences and </a:t>
            </a: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Technology</a:t>
            </a:r>
            <a:b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Khartoum - 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Sudan</a:t>
            </a:r>
          </a:p>
        </p:txBody>
      </p:sp>
    </p:spTree>
    <p:extLst>
      <p:ext uri="{BB962C8B-B14F-4D97-AF65-F5344CB8AC3E}">
        <p14:creationId xmlns:p14="http://schemas.microsoft.com/office/powerpoint/2010/main" val="16425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MBA</a:t>
            </a:r>
            <a:endParaRPr lang="en-US" b="1" dirty="0"/>
          </a:p>
        </p:txBody>
      </p:sp>
      <p:sp>
        <p:nvSpPr>
          <p:cNvPr id="4" name="Rettangolo 3"/>
          <p:cNvSpPr/>
          <p:nvPr/>
        </p:nvSpPr>
        <p:spPr>
          <a:xfrm>
            <a:off x="397509" y="1309435"/>
            <a:ext cx="5088888" cy="4531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0">
            <a:spAutoFit/>
          </a:bodyPr>
          <a:lstStyle/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MBA + Business acceleration experience</a:t>
            </a:r>
          </a:p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Blended formula: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37 </a:t>
            </a: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days on Campus + Distance Learning</a:t>
            </a:r>
          </a:p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 working people</a:t>
            </a:r>
          </a:p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High quality at affordable price</a:t>
            </a:r>
          </a:p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International MBA Degree by UCSC-ALTIS</a:t>
            </a:r>
          </a:p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“Business Coach” for one-to-one </a:t>
            </a:r>
            <a:r>
              <a:rPr lang="en-GB" sz="2000" dirty="0">
                <a:solidFill>
                  <a:schemeClr val="tx1"/>
                </a:solidFill>
              </a:rPr>
              <a:t>consultancy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Women and youth entrepreneurship</a:t>
            </a:r>
          </a:p>
          <a:p>
            <a:pPr marL="285750" indent="-285750" defTabSz="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Part of a Pan-African System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/>
          <a:stretch/>
        </p:blipFill>
        <p:spPr bwMode="auto">
          <a:xfrm>
            <a:off x="5797141" y="1206203"/>
            <a:ext cx="1817713" cy="146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r="8704" b="6585"/>
          <a:stretch/>
        </p:blipFill>
        <p:spPr>
          <a:xfrm>
            <a:off x="5835503" y="2892272"/>
            <a:ext cx="2209206" cy="1418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10654" r="12500"/>
          <a:stretch/>
        </p:blipFill>
        <p:spPr>
          <a:xfrm>
            <a:off x="6974830" y="3942834"/>
            <a:ext cx="1937225" cy="128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9334"/>
          <a:stretch/>
        </p:blipFill>
        <p:spPr>
          <a:xfrm>
            <a:off x="7101290" y="1733914"/>
            <a:ext cx="1831621" cy="145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r="12533" b="4608"/>
          <a:stretch/>
        </p:blipFill>
        <p:spPr>
          <a:xfrm>
            <a:off x="5835503" y="4600809"/>
            <a:ext cx="1677126" cy="1284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9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IMPACT</a:t>
            </a:r>
            <a:endParaRPr lang="it-IT" b="1" dirty="0"/>
          </a:p>
        </p:txBody>
      </p:sp>
      <p:grpSp>
        <p:nvGrpSpPr>
          <p:cNvPr id="4" name="Gruppo 3"/>
          <p:cNvGrpSpPr/>
          <p:nvPr/>
        </p:nvGrpSpPr>
        <p:grpSpPr>
          <a:xfrm>
            <a:off x="583096" y="1403819"/>
            <a:ext cx="4298387" cy="4329711"/>
            <a:chOff x="-9525" y="1351008"/>
            <a:chExt cx="4343765" cy="4315374"/>
          </a:xfrm>
        </p:grpSpPr>
        <p:pic>
          <p:nvPicPr>
            <p:cNvPr id="5" name="Immagin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23" t="16965" r="28118" b="50858"/>
            <a:stretch/>
          </p:blipFill>
          <p:spPr>
            <a:xfrm>
              <a:off x="-9525" y="1351009"/>
              <a:ext cx="1103769" cy="1077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6" name="Picture 2" descr="Q:\MASTER_Altis-MBA\MASTER - UFFICIO STAMPA\2013_SET_Kenya\Ronald_Kefa[1]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/>
            <a:stretch/>
          </p:blipFill>
          <p:spPr bwMode="auto">
            <a:xfrm>
              <a:off x="1094243" y="1355225"/>
              <a:ext cx="1080000" cy="10788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7" name="Immagine 32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" t="3043" r="69841" b="53945"/>
            <a:stretch/>
          </p:blipFill>
          <p:spPr>
            <a:xfrm>
              <a:off x="1094243" y="2434091"/>
              <a:ext cx="1079998" cy="108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8" name="Immagin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432426"/>
              <a:ext cx="1090038" cy="107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9" name="Immagine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56" t="14083" r="26537" b="41314"/>
            <a:stretch/>
          </p:blipFill>
          <p:spPr>
            <a:xfrm>
              <a:off x="3254241" y="2432017"/>
              <a:ext cx="1079122" cy="10804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0" name="Immagine 37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4" t="15041" r="65437" b="54336"/>
            <a:stretch/>
          </p:blipFill>
          <p:spPr>
            <a:xfrm>
              <a:off x="2174243" y="1352428"/>
              <a:ext cx="1079998" cy="1079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1" name="Immagine 3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0" t="9589" r="63105" b="57321"/>
            <a:stretch/>
          </p:blipFill>
          <p:spPr>
            <a:xfrm>
              <a:off x="2174241" y="2434091"/>
              <a:ext cx="1079999" cy="10783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2" name="Immagine 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2" t="7488" r="28539" b="62303"/>
            <a:stretch/>
          </p:blipFill>
          <p:spPr>
            <a:xfrm>
              <a:off x="3254241" y="3514898"/>
              <a:ext cx="1079999" cy="1077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3" name="Immagine 4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7" t="6010" r="48842" b="59079"/>
            <a:stretch/>
          </p:blipFill>
          <p:spPr>
            <a:xfrm>
              <a:off x="1090039" y="3514897"/>
              <a:ext cx="1084204" cy="1077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4" name="Immagine 4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50" t="2061" r="26774" b="49380"/>
            <a:stretch/>
          </p:blipFill>
          <p:spPr>
            <a:xfrm>
              <a:off x="0" y="4592193"/>
              <a:ext cx="1094243" cy="1074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5" name="Immagine 43"/>
            <p:cNvPicPr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2" t="14668" r="25765" b="22065"/>
            <a:stretch/>
          </p:blipFill>
          <p:spPr>
            <a:xfrm>
              <a:off x="3254241" y="1351008"/>
              <a:ext cx="1079999" cy="10814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6" name="Immagine 4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1" t="13588" r="64563" b="52298"/>
            <a:stretch/>
          </p:blipFill>
          <p:spPr>
            <a:xfrm>
              <a:off x="2174243" y="3514897"/>
              <a:ext cx="1079998" cy="1077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7" name="Immagine 47"/>
            <p:cNvPicPr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65" t="18753" r="1" b="61529"/>
            <a:stretch/>
          </p:blipFill>
          <p:spPr>
            <a:xfrm>
              <a:off x="-9525" y="3514091"/>
              <a:ext cx="1103769" cy="10781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8" name="Immagine 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01" t="8617" r="45886" b="68950"/>
            <a:stretch/>
          </p:blipFill>
          <p:spPr>
            <a:xfrm>
              <a:off x="2170593" y="4592192"/>
              <a:ext cx="1092585" cy="10741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19" name="Immagine 4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2" t="21123" r="64946" b="45223"/>
            <a:stretch/>
          </p:blipFill>
          <p:spPr>
            <a:xfrm>
              <a:off x="3263179" y="4592192"/>
              <a:ext cx="1071061" cy="1074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20" name="Immagine 4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1" t="16377" r="35480" b="41119"/>
            <a:stretch/>
          </p:blipFill>
          <p:spPr>
            <a:xfrm>
              <a:off x="1094243" y="4592192"/>
              <a:ext cx="1076351" cy="1074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</p:grpSp>
      <p:sp>
        <p:nvSpPr>
          <p:cNvPr id="55" name="Rettangolo 54"/>
          <p:cNvSpPr/>
          <p:nvPr/>
        </p:nvSpPr>
        <p:spPr>
          <a:xfrm>
            <a:off x="4880615" y="1408050"/>
            <a:ext cx="5025385" cy="4325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9" name="Gruppo 48"/>
          <p:cNvGrpSpPr/>
          <p:nvPr/>
        </p:nvGrpSpPr>
        <p:grpSpPr>
          <a:xfrm>
            <a:off x="6911628" y="1934140"/>
            <a:ext cx="2905609" cy="1027886"/>
            <a:chOff x="6052801" y="440602"/>
            <a:chExt cx="2905609" cy="1027886"/>
          </a:xfrm>
        </p:grpSpPr>
        <p:sp>
          <p:nvSpPr>
            <p:cNvPr id="50" name="Rettangolo 22"/>
            <p:cNvSpPr/>
            <p:nvPr/>
          </p:nvSpPr>
          <p:spPr>
            <a:xfrm>
              <a:off x="6052801" y="1222267"/>
              <a:ext cx="26035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spc="300" dirty="0">
                  <a:latin typeface="Arial"/>
                  <a:cs typeface="Arial"/>
                </a:rPr>
                <a:t>WOMEN ENTREPRENEURS</a:t>
              </a:r>
            </a:p>
          </p:txBody>
        </p:sp>
        <p:sp>
          <p:nvSpPr>
            <p:cNvPr id="51" name="Ovale 33"/>
            <p:cNvSpPr/>
            <p:nvPr/>
          </p:nvSpPr>
          <p:spPr>
            <a:xfrm>
              <a:off x="6063500" y="440602"/>
              <a:ext cx="2894910" cy="10081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000" b="1" dirty="0">
                  <a:solidFill>
                    <a:schemeClr val="tx1"/>
                  </a:solidFill>
                  <a:latin typeface="Arial"/>
                  <a:cs typeface="Arial"/>
                </a:rPr>
                <a:t>37%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484869" y="4618631"/>
            <a:ext cx="3847234" cy="1114900"/>
            <a:chOff x="4562475" y="4105086"/>
            <a:chExt cx="3847234" cy="1114900"/>
          </a:xfrm>
        </p:grpSpPr>
        <p:sp>
          <p:nvSpPr>
            <p:cNvPr id="31" name="Ovale 53"/>
            <p:cNvSpPr/>
            <p:nvPr/>
          </p:nvSpPr>
          <p:spPr>
            <a:xfrm>
              <a:off x="4562475" y="4105086"/>
              <a:ext cx="3847234" cy="8193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t-IT" sz="4400" b="1" dirty="0">
                  <a:solidFill>
                    <a:schemeClr val="tx1"/>
                  </a:solidFill>
                  <a:cs typeface="Arial"/>
                </a:rPr>
                <a:t>200.000+</a:t>
              </a:r>
            </a:p>
          </p:txBody>
        </p:sp>
        <p:sp>
          <p:nvSpPr>
            <p:cNvPr id="32" name="Rettangolo 54"/>
            <p:cNvSpPr/>
            <p:nvPr/>
          </p:nvSpPr>
          <p:spPr>
            <a:xfrm>
              <a:off x="4780910" y="4789099"/>
              <a:ext cx="34103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50" b="1" spc="300" dirty="0">
                  <a:cs typeface="Arial"/>
                </a:rPr>
                <a:t>LIVES BENEFITTED </a:t>
              </a:r>
              <a:br>
                <a:rPr lang="en-GB" sz="1050" b="1" spc="300" dirty="0">
                  <a:cs typeface="Arial"/>
                </a:rPr>
              </a:br>
              <a:r>
                <a:rPr lang="en-GB" sz="1050" b="1" spc="300" dirty="0">
                  <a:cs typeface="Arial"/>
                </a:rPr>
                <a:t>BY ALUMNI BUSINESSES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5017658" y="3054131"/>
            <a:ext cx="2331087" cy="984708"/>
            <a:chOff x="4126752" y="2748989"/>
            <a:chExt cx="2331087" cy="984708"/>
          </a:xfrm>
        </p:grpSpPr>
        <p:sp>
          <p:nvSpPr>
            <p:cNvPr id="41" name="Ovale 26"/>
            <p:cNvSpPr/>
            <p:nvPr/>
          </p:nvSpPr>
          <p:spPr>
            <a:xfrm>
              <a:off x="4192858" y="2748989"/>
              <a:ext cx="2198876" cy="61607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000" b="1" dirty="0">
                  <a:solidFill>
                    <a:schemeClr val="tx1"/>
                  </a:solidFill>
                  <a:latin typeface="Arial"/>
                  <a:cs typeface="Arial"/>
                </a:rPr>
                <a:t>75%</a:t>
              </a:r>
            </a:p>
          </p:txBody>
        </p:sp>
        <p:sp>
          <p:nvSpPr>
            <p:cNvPr id="42" name="Rettangolo 30"/>
            <p:cNvSpPr/>
            <p:nvPr/>
          </p:nvSpPr>
          <p:spPr>
            <a:xfrm>
              <a:off x="4126752" y="3333587"/>
              <a:ext cx="23310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spc="300" dirty="0">
                  <a:latin typeface="Arial"/>
                  <a:cs typeface="Arial"/>
                </a:rPr>
                <a:t>ALUMNI WITH </a:t>
              </a:r>
              <a:br>
                <a:rPr lang="en-GB" sz="1000" b="1" spc="300" dirty="0">
                  <a:latin typeface="Arial"/>
                  <a:cs typeface="Arial"/>
                </a:rPr>
              </a:br>
              <a:r>
                <a:rPr lang="en-GB" sz="1000" b="1" spc="300" dirty="0">
                  <a:latin typeface="Arial"/>
                  <a:cs typeface="Arial"/>
                </a:rPr>
                <a:t>A BUSINESS IN PLACE</a:t>
              </a: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4958023" y="1275256"/>
            <a:ext cx="2627642" cy="981983"/>
            <a:chOff x="2595705" y="1158126"/>
            <a:chExt cx="2627642" cy="981983"/>
          </a:xfrm>
        </p:grpSpPr>
        <p:sp>
          <p:nvSpPr>
            <p:cNvPr id="44" name="Ovale 40"/>
            <p:cNvSpPr/>
            <p:nvPr/>
          </p:nvSpPr>
          <p:spPr>
            <a:xfrm>
              <a:off x="3192832" y="1158126"/>
              <a:ext cx="1984396" cy="9531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Arial"/>
                  <a:cs typeface="Arial"/>
                </a:rPr>
                <a:t>800+</a:t>
              </a:r>
              <a:endParaRPr lang="en-GB" sz="40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ttangolo 52"/>
            <p:cNvSpPr/>
            <p:nvPr/>
          </p:nvSpPr>
          <p:spPr>
            <a:xfrm>
              <a:off x="2595705" y="1893888"/>
              <a:ext cx="26276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spc="300" dirty="0" smtClean="0">
                  <a:latin typeface="Arial"/>
                  <a:cs typeface="Arial"/>
                </a:rPr>
                <a:t>IMPACT </a:t>
              </a:r>
              <a:r>
                <a:rPr lang="en-GB" sz="1000" b="1" spc="300" dirty="0">
                  <a:latin typeface="Arial"/>
                  <a:cs typeface="Arial"/>
                </a:rPr>
                <a:t>ENTREPRENEURS</a:t>
              </a: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7362153" y="3655055"/>
            <a:ext cx="2508095" cy="987893"/>
            <a:chOff x="5515006" y="1770168"/>
            <a:chExt cx="2755648" cy="987893"/>
          </a:xfrm>
        </p:grpSpPr>
        <p:sp>
          <p:nvSpPr>
            <p:cNvPr id="53" name="Rettangolo 28"/>
            <p:cNvSpPr/>
            <p:nvPr/>
          </p:nvSpPr>
          <p:spPr>
            <a:xfrm>
              <a:off x="5515006" y="2357951"/>
              <a:ext cx="27556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b="1" spc="300" dirty="0">
                  <a:latin typeface="Arial"/>
                  <a:cs typeface="Arial"/>
                </a:rPr>
                <a:t>JOBS PROVIDED </a:t>
              </a:r>
              <a:r>
                <a:rPr lang="en-GB" sz="1000" b="1" spc="300" dirty="0" smtClean="0">
                  <a:latin typeface="Arial"/>
                  <a:cs typeface="Arial"/>
                </a:rPr>
                <a:t>BY </a:t>
              </a:r>
              <a:r>
                <a:rPr lang="en-GB" sz="1000" b="1" spc="300" dirty="0">
                  <a:latin typeface="Arial"/>
                  <a:cs typeface="Arial"/>
                </a:rPr>
                <a:t>ENTREPRENEURS</a:t>
              </a:r>
            </a:p>
          </p:txBody>
        </p:sp>
        <p:sp>
          <p:nvSpPr>
            <p:cNvPr id="54" name="Ovale 29"/>
            <p:cNvSpPr/>
            <p:nvPr/>
          </p:nvSpPr>
          <p:spPr>
            <a:xfrm>
              <a:off x="5943896" y="1770168"/>
              <a:ext cx="2125788" cy="659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/>
                  <a:cs typeface="Arial"/>
                </a:rPr>
                <a:t>4.000+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7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Beyond the MBA: The Incubator</a:t>
            </a:r>
            <a:endParaRPr lang="it-IT" sz="4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1038" y="1438808"/>
            <a:ext cx="8583092" cy="2285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smtClean="0">
                <a:cs typeface="Adobe Arabic" panose="02040503050201020203" pitchFamily="18" charset="-78"/>
              </a:rPr>
              <a:t>Funded by the Italian Agency for Development Co-operation, the </a:t>
            </a:r>
            <a:r>
              <a:rPr lang="en-GB" sz="1800" u="sng" dirty="0" smtClean="0">
                <a:cs typeface="Adobe Arabic" panose="02040503050201020203" pitchFamily="18" charset="-78"/>
                <a:hlinkClick r:id="rId3"/>
              </a:rPr>
              <a:t>E4Impact Foundation</a:t>
            </a:r>
            <a:r>
              <a:rPr lang="en-GB" sz="1800" dirty="0" smtClean="0">
                <a:cs typeface="Adobe Arabic" panose="02040503050201020203" pitchFamily="18" charset="-78"/>
              </a:rPr>
              <a:t> has launched in Kenya the E4I Incubator which hosts 20 Kenyan businesses each year for two years to: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cs typeface="Adobe Arabic" panose="02040503050201020203" pitchFamily="18" charset="-78"/>
              </a:rPr>
              <a:t>Support their growth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cs typeface="Adobe Arabic" panose="02040503050201020203" pitchFamily="18" charset="-78"/>
              </a:rPr>
              <a:t>Increase their revenues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cs typeface="Adobe Arabic" panose="02040503050201020203" pitchFamily="18" charset="-78"/>
              </a:rPr>
              <a:t>Guide them toward profitability and impact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cs typeface="Adobe Arabic" panose="02040503050201020203" pitchFamily="18" charset="-78"/>
              </a:rPr>
              <a:t>Provide them partnership access to Italian businesses</a:t>
            </a:r>
          </a:p>
          <a:p>
            <a:pPr marL="914400" lvl="2" indent="0">
              <a:buNone/>
            </a:pPr>
            <a:endParaRPr lang="en-GB" sz="1800" dirty="0" smtClean="0">
              <a:cs typeface="Adobe Arabic" panose="02040503050201020203" pitchFamily="18" charset="-78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/>
          <a:stretch/>
        </p:blipFill>
        <p:spPr>
          <a:xfrm>
            <a:off x="5844210" y="3723861"/>
            <a:ext cx="2888972" cy="18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www.somirenec.org/images/horses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886" y="3723861"/>
            <a:ext cx="3048271" cy="178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17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</a:t>
            </a:r>
            <a:r>
              <a:rPr lang="it-IT" b="1" dirty="0" smtClean="0"/>
              <a:t> Services</a:t>
            </a:r>
            <a:endParaRPr lang="it-IT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09" y="1298714"/>
            <a:ext cx="7475404" cy="47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452</Words>
  <Application>Microsoft Office PowerPoint</Application>
  <PresentationFormat>A4 (21x29,7 cm)</PresentationFormat>
  <Paragraphs>136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E4Impact Foundation</vt:lpstr>
      <vt:lpstr>The E4Impact growth</vt:lpstr>
      <vt:lpstr>Alliance at present</vt:lpstr>
      <vt:lpstr>The MBA</vt:lpstr>
      <vt:lpstr>IMPACT</vt:lpstr>
      <vt:lpstr>Beyond the MBA: The Incubator</vt:lpstr>
      <vt:lpstr>Key Services</vt:lpstr>
      <vt:lpstr>Key Sectors</vt:lpstr>
      <vt:lpstr>The Challenge: Economic Sustainability</vt:lpstr>
      <vt:lpstr>Looking for Sustainability</vt:lpstr>
      <vt:lpstr>Sweetunda</vt:lpstr>
      <vt:lpstr>Alive and Kicking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Petroni Fabio</cp:lastModifiedBy>
  <cp:revision>51</cp:revision>
  <dcterms:created xsi:type="dcterms:W3CDTF">2017-03-31T15:15:16Z</dcterms:created>
  <dcterms:modified xsi:type="dcterms:W3CDTF">2019-02-15T07:06:53Z</dcterms:modified>
</cp:coreProperties>
</file>